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5" r:id="rId29"/>
    <p:sldId id="283" r:id="rId30"/>
    <p:sldId id="286" r:id="rId31"/>
    <p:sldId id="284"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C639-4AAA-4B81-83A4-0EE9732F04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E225915-9AF7-4393-AA82-449D3CED2E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900F522-46D6-42E8-92D7-1292B026BC8F}"/>
              </a:ext>
            </a:extLst>
          </p:cNvPr>
          <p:cNvSpPr>
            <a:spLocks noGrp="1"/>
          </p:cNvSpPr>
          <p:nvPr>
            <p:ph type="dt" sz="half" idx="10"/>
          </p:nvPr>
        </p:nvSpPr>
        <p:spPr/>
        <p:txBody>
          <a:bodyPr/>
          <a:lstStyle/>
          <a:p>
            <a:fld id="{F094A977-3FC3-495C-A132-EAAA3E41D2A8}" type="datetimeFigureOut">
              <a:rPr lang="en-IN" smtClean="0"/>
              <a:t>10-02-2022</a:t>
            </a:fld>
            <a:endParaRPr lang="en-IN"/>
          </a:p>
        </p:txBody>
      </p:sp>
      <p:sp>
        <p:nvSpPr>
          <p:cNvPr id="5" name="Footer Placeholder 4">
            <a:extLst>
              <a:ext uri="{FF2B5EF4-FFF2-40B4-BE49-F238E27FC236}">
                <a16:creationId xmlns:a16="http://schemas.microsoft.com/office/drawing/2014/main" id="{E12FA326-4C27-4BEB-8808-E4388DD664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296F78-0DF9-4F78-A164-EB078E8AD1C2}"/>
              </a:ext>
            </a:extLst>
          </p:cNvPr>
          <p:cNvSpPr>
            <a:spLocks noGrp="1"/>
          </p:cNvSpPr>
          <p:nvPr>
            <p:ph type="sldNum" sz="quarter" idx="12"/>
          </p:nvPr>
        </p:nvSpPr>
        <p:spPr/>
        <p:txBody>
          <a:bodyPr/>
          <a:lstStyle/>
          <a:p>
            <a:fld id="{BFA07081-81D5-482A-9AB6-DE751D6A759C}" type="slidenum">
              <a:rPr lang="en-IN" smtClean="0"/>
              <a:t>‹#›</a:t>
            </a:fld>
            <a:endParaRPr lang="en-IN"/>
          </a:p>
        </p:txBody>
      </p:sp>
    </p:spTree>
    <p:extLst>
      <p:ext uri="{BB962C8B-B14F-4D97-AF65-F5344CB8AC3E}">
        <p14:creationId xmlns:p14="http://schemas.microsoft.com/office/powerpoint/2010/main" val="3344103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C697-BDD2-45AA-BC08-C0D85DD33D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5541EB-803B-42B3-8E5B-D335C1216D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F973DB-8C1C-4681-A3C1-1E491C8D861A}"/>
              </a:ext>
            </a:extLst>
          </p:cNvPr>
          <p:cNvSpPr>
            <a:spLocks noGrp="1"/>
          </p:cNvSpPr>
          <p:nvPr>
            <p:ph type="dt" sz="half" idx="10"/>
          </p:nvPr>
        </p:nvSpPr>
        <p:spPr/>
        <p:txBody>
          <a:bodyPr/>
          <a:lstStyle/>
          <a:p>
            <a:fld id="{F094A977-3FC3-495C-A132-EAAA3E41D2A8}" type="datetimeFigureOut">
              <a:rPr lang="en-IN" smtClean="0"/>
              <a:t>10-02-2022</a:t>
            </a:fld>
            <a:endParaRPr lang="en-IN"/>
          </a:p>
        </p:txBody>
      </p:sp>
      <p:sp>
        <p:nvSpPr>
          <p:cNvPr id="5" name="Footer Placeholder 4">
            <a:extLst>
              <a:ext uri="{FF2B5EF4-FFF2-40B4-BE49-F238E27FC236}">
                <a16:creationId xmlns:a16="http://schemas.microsoft.com/office/drawing/2014/main" id="{2AA048E8-0598-4CC6-ADFF-A676BBA832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C37349-FC60-4903-A0AD-E0875108EAF7}"/>
              </a:ext>
            </a:extLst>
          </p:cNvPr>
          <p:cNvSpPr>
            <a:spLocks noGrp="1"/>
          </p:cNvSpPr>
          <p:nvPr>
            <p:ph type="sldNum" sz="quarter" idx="12"/>
          </p:nvPr>
        </p:nvSpPr>
        <p:spPr/>
        <p:txBody>
          <a:bodyPr/>
          <a:lstStyle/>
          <a:p>
            <a:fld id="{BFA07081-81D5-482A-9AB6-DE751D6A759C}" type="slidenum">
              <a:rPr lang="en-IN" smtClean="0"/>
              <a:t>‹#›</a:t>
            </a:fld>
            <a:endParaRPr lang="en-IN"/>
          </a:p>
        </p:txBody>
      </p:sp>
    </p:spTree>
    <p:extLst>
      <p:ext uri="{BB962C8B-B14F-4D97-AF65-F5344CB8AC3E}">
        <p14:creationId xmlns:p14="http://schemas.microsoft.com/office/powerpoint/2010/main" val="4023355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2B8662-E5D6-46A4-8B1A-2B85ECEE8E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7DEFAC-3D50-40B8-B3D3-69099EF4CC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4BBCFB-A83E-4092-9B76-4C38DB87DCE0}"/>
              </a:ext>
            </a:extLst>
          </p:cNvPr>
          <p:cNvSpPr>
            <a:spLocks noGrp="1"/>
          </p:cNvSpPr>
          <p:nvPr>
            <p:ph type="dt" sz="half" idx="10"/>
          </p:nvPr>
        </p:nvSpPr>
        <p:spPr/>
        <p:txBody>
          <a:bodyPr/>
          <a:lstStyle/>
          <a:p>
            <a:fld id="{F094A977-3FC3-495C-A132-EAAA3E41D2A8}" type="datetimeFigureOut">
              <a:rPr lang="en-IN" smtClean="0"/>
              <a:t>10-02-2022</a:t>
            </a:fld>
            <a:endParaRPr lang="en-IN"/>
          </a:p>
        </p:txBody>
      </p:sp>
      <p:sp>
        <p:nvSpPr>
          <p:cNvPr id="5" name="Footer Placeholder 4">
            <a:extLst>
              <a:ext uri="{FF2B5EF4-FFF2-40B4-BE49-F238E27FC236}">
                <a16:creationId xmlns:a16="http://schemas.microsoft.com/office/drawing/2014/main" id="{8541F774-471E-4348-BF45-F24714D36B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EC4F2C-8184-4667-AA66-CEFDFD7E3433}"/>
              </a:ext>
            </a:extLst>
          </p:cNvPr>
          <p:cNvSpPr>
            <a:spLocks noGrp="1"/>
          </p:cNvSpPr>
          <p:nvPr>
            <p:ph type="sldNum" sz="quarter" idx="12"/>
          </p:nvPr>
        </p:nvSpPr>
        <p:spPr/>
        <p:txBody>
          <a:bodyPr/>
          <a:lstStyle/>
          <a:p>
            <a:fld id="{BFA07081-81D5-482A-9AB6-DE751D6A759C}" type="slidenum">
              <a:rPr lang="en-IN" smtClean="0"/>
              <a:t>‹#›</a:t>
            </a:fld>
            <a:endParaRPr lang="en-IN"/>
          </a:p>
        </p:txBody>
      </p:sp>
    </p:spTree>
    <p:extLst>
      <p:ext uri="{BB962C8B-B14F-4D97-AF65-F5344CB8AC3E}">
        <p14:creationId xmlns:p14="http://schemas.microsoft.com/office/powerpoint/2010/main" val="3956893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725-1F79-42A9-B6CB-FA0D7F07E2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462E96-44D5-4F9D-8672-1D58E8869D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4934F0-87A6-4BA9-9485-319617F7D47C}"/>
              </a:ext>
            </a:extLst>
          </p:cNvPr>
          <p:cNvSpPr>
            <a:spLocks noGrp="1"/>
          </p:cNvSpPr>
          <p:nvPr>
            <p:ph type="dt" sz="half" idx="10"/>
          </p:nvPr>
        </p:nvSpPr>
        <p:spPr/>
        <p:txBody>
          <a:bodyPr/>
          <a:lstStyle/>
          <a:p>
            <a:fld id="{F094A977-3FC3-495C-A132-EAAA3E41D2A8}" type="datetimeFigureOut">
              <a:rPr lang="en-IN" smtClean="0"/>
              <a:t>10-02-2022</a:t>
            </a:fld>
            <a:endParaRPr lang="en-IN"/>
          </a:p>
        </p:txBody>
      </p:sp>
      <p:sp>
        <p:nvSpPr>
          <p:cNvPr id="5" name="Footer Placeholder 4">
            <a:extLst>
              <a:ext uri="{FF2B5EF4-FFF2-40B4-BE49-F238E27FC236}">
                <a16:creationId xmlns:a16="http://schemas.microsoft.com/office/drawing/2014/main" id="{6D3B656E-7CF4-45B7-9703-26CD7B270E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04673F-BF0D-4762-9051-7E26ECFDD989}"/>
              </a:ext>
            </a:extLst>
          </p:cNvPr>
          <p:cNvSpPr>
            <a:spLocks noGrp="1"/>
          </p:cNvSpPr>
          <p:nvPr>
            <p:ph type="sldNum" sz="quarter" idx="12"/>
          </p:nvPr>
        </p:nvSpPr>
        <p:spPr/>
        <p:txBody>
          <a:bodyPr/>
          <a:lstStyle/>
          <a:p>
            <a:fld id="{BFA07081-81D5-482A-9AB6-DE751D6A759C}" type="slidenum">
              <a:rPr lang="en-IN" smtClean="0"/>
              <a:t>‹#›</a:t>
            </a:fld>
            <a:endParaRPr lang="en-IN"/>
          </a:p>
        </p:txBody>
      </p:sp>
    </p:spTree>
    <p:extLst>
      <p:ext uri="{BB962C8B-B14F-4D97-AF65-F5344CB8AC3E}">
        <p14:creationId xmlns:p14="http://schemas.microsoft.com/office/powerpoint/2010/main" val="1009004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24BB-86AC-4F5E-8F52-FE39655EE7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DFF7E83-AF3E-405D-94DD-82FB26B0B9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77DBCA-AC84-4223-9DC3-DE64D34712CD}"/>
              </a:ext>
            </a:extLst>
          </p:cNvPr>
          <p:cNvSpPr>
            <a:spLocks noGrp="1"/>
          </p:cNvSpPr>
          <p:nvPr>
            <p:ph type="dt" sz="half" idx="10"/>
          </p:nvPr>
        </p:nvSpPr>
        <p:spPr/>
        <p:txBody>
          <a:bodyPr/>
          <a:lstStyle/>
          <a:p>
            <a:fld id="{F094A977-3FC3-495C-A132-EAAA3E41D2A8}" type="datetimeFigureOut">
              <a:rPr lang="en-IN" smtClean="0"/>
              <a:t>10-02-2022</a:t>
            </a:fld>
            <a:endParaRPr lang="en-IN"/>
          </a:p>
        </p:txBody>
      </p:sp>
      <p:sp>
        <p:nvSpPr>
          <p:cNvPr id="5" name="Footer Placeholder 4">
            <a:extLst>
              <a:ext uri="{FF2B5EF4-FFF2-40B4-BE49-F238E27FC236}">
                <a16:creationId xmlns:a16="http://schemas.microsoft.com/office/drawing/2014/main" id="{F208CEF1-A05E-42A6-9754-F8C47CCECA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5C45FE-4EE0-4901-8B2B-2160F0D0DAC9}"/>
              </a:ext>
            </a:extLst>
          </p:cNvPr>
          <p:cNvSpPr>
            <a:spLocks noGrp="1"/>
          </p:cNvSpPr>
          <p:nvPr>
            <p:ph type="sldNum" sz="quarter" idx="12"/>
          </p:nvPr>
        </p:nvSpPr>
        <p:spPr/>
        <p:txBody>
          <a:bodyPr/>
          <a:lstStyle/>
          <a:p>
            <a:fld id="{BFA07081-81D5-482A-9AB6-DE751D6A759C}" type="slidenum">
              <a:rPr lang="en-IN" smtClean="0"/>
              <a:t>‹#›</a:t>
            </a:fld>
            <a:endParaRPr lang="en-IN"/>
          </a:p>
        </p:txBody>
      </p:sp>
    </p:spTree>
    <p:extLst>
      <p:ext uri="{BB962C8B-B14F-4D97-AF65-F5344CB8AC3E}">
        <p14:creationId xmlns:p14="http://schemas.microsoft.com/office/powerpoint/2010/main" val="2773138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0F9A-AD7A-4511-BE11-D62D71489D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82F6F2-79F5-46FF-B07D-E2DB29F222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36FD0C9-8A67-41D6-88B9-AAB697FCDD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8D5DA35-4C18-410E-91D5-D2C56F8E34EE}"/>
              </a:ext>
            </a:extLst>
          </p:cNvPr>
          <p:cNvSpPr>
            <a:spLocks noGrp="1"/>
          </p:cNvSpPr>
          <p:nvPr>
            <p:ph type="dt" sz="half" idx="10"/>
          </p:nvPr>
        </p:nvSpPr>
        <p:spPr/>
        <p:txBody>
          <a:bodyPr/>
          <a:lstStyle/>
          <a:p>
            <a:fld id="{F094A977-3FC3-495C-A132-EAAA3E41D2A8}" type="datetimeFigureOut">
              <a:rPr lang="en-IN" smtClean="0"/>
              <a:t>10-02-2022</a:t>
            </a:fld>
            <a:endParaRPr lang="en-IN"/>
          </a:p>
        </p:txBody>
      </p:sp>
      <p:sp>
        <p:nvSpPr>
          <p:cNvPr id="6" name="Footer Placeholder 5">
            <a:extLst>
              <a:ext uri="{FF2B5EF4-FFF2-40B4-BE49-F238E27FC236}">
                <a16:creationId xmlns:a16="http://schemas.microsoft.com/office/drawing/2014/main" id="{4002C94E-AE22-4A80-9D67-061DC112D2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10E738-8F85-4D61-9334-4507D5BF2B14}"/>
              </a:ext>
            </a:extLst>
          </p:cNvPr>
          <p:cNvSpPr>
            <a:spLocks noGrp="1"/>
          </p:cNvSpPr>
          <p:nvPr>
            <p:ph type="sldNum" sz="quarter" idx="12"/>
          </p:nvPr>
        </p:nvSpPr>
        <p:spPr/>
        <p:txBody>
          <a:bodyPr/>
          <a:lstStyle/>
          <a:p>
            <a:fld id="{BFA07081-81D5-482A-9AB6-DE751D6A759C}" type="slidenum">
              <a:rPr lang="en-IN" smtClean="0"/>
              <a:t>‹#›</a:t>
            </a:fld>
            <a:endParaRPr lang="en-IN"/>
          </a:p>
        </p:txBody>
      </p:sp>
    </p:spTree>
    <p:extLst>
      <p:ext uri="{BB962C8B-B14F-4D97-AF65-F5344CB8AC3E}">
        <p14:creationId xmlns:p14="http://schemas.microsoft.com/office/powerpoint/2010/main" val="1994041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7B34E-231D-4B26-81B0-BC5192BE64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40550C-E9AB-4F81-8C76-AB133E616A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D0EA6-CF03-4C5D-8A15-01FA6EFD20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9E0406B-981C-4E66-B299-26FC084182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1DF78B-CB60-4406-83AE-842CA9A1FA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81EE2B-CB52-4969-B2FF-484243AE0147}"/>
              </a:ext>
            </a:extLst>
          </p:cNvPr>
          <p:cNvSpPr>
            <a:spLocks noGrp="1"/>
          </p:cNvSpPr>
          <p:nvPr>
            <p:ph type="dt" sz="half" idx="10"/>
          </p:nvPr>
        </p:nvSpPr>
        <p:spPr/>
        <p:txBody>
          <a:bodyPr/>
          <a:lstStyle/>
          <a:p>
            <a:fld id="{F094A977-3FC3-495C-A132-EAAA3E41D2A8}" type="datetimeFigureOut">
              <a:rPr lang="en-IN" smtClean="0"/>
              <a:t>10-02-2022</a:t>
            </a:fld>
            <a:endParaRPr lang="en-IN"/>
          </a:p>
        </p:txBody>
      </p:sp>
      <p:sp>
        <p:nvSpPr>
          <p:cNvPr id="8" name="Footer Placeholder 7">
            <a:extLst>
              <a:ext uri="{FF2B5EF4-FFF2-40B4-BE49-F238E27FC236}">
                <a16:creationId xmlns:a16="http://schemas.microsoft.com/office/drawing/2014/main" id="{0576D756-B03B-4C44-B569-789586B8AC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9AA19F3-4AAA-40DB-8E62-EE28B0A61A73}"/>
              </a:ext>
            </a:extLst>
          </p:cNvPr>
          <p:cNvSpPr>
            <a:spLocks noGrp="1"/>
          </p:cNvSpPr>
          <p:nvPr>
            <p:ph type="sldNum" sz="quarter" idx="12"/>
          </p:nvPr>
        </p:nvSpPr>
        <p:spPr/>
        <p:txBody>
          <a:bodyPr/>
          <a:lstStyle/>
          <a:p>
            <a:fld id="{BFA07081-81D5-482A-9AB6-DE751D6A759C}" type="slidenum">
              <a:rPr lang="en-IN" smtClean="0"/>
              <a:t>‹#›</a:t>
            </a:fld>
            <a:endParaRPr lang="en-IN"/>
          </a:p>
        </p:txBody>
      </p:sp>
    </p:spTree>
    <p:extLst>
      <p:ext uri="{BB962C8B-B14F-4D97-AF65-F5344CB8AC3E}">
        <p14:creationId xmlns:p14="http://schemas.microsoft.com/office/powerpoint/2010/main" val="2110527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8AB9-BEC3-40D2-B5A1-76C55F4AC9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FC23F1-8BCD-42E2-AC84-C58E25256280}"/>
              </a:ext>
            </a:extLst>
          </p:cNvPr>
          <p:cNvSpPr>
            <a:spLocks noGrp="1"/>
          </p:cNvSpPr>
          <p:nvPr>
            <p:ph type="dt" sz="half" idx="10"/>
          </p:nvPr>
        </p:nvSpPr>
        <p:spPr/>
        <p:txBody>
          <a:bodyPr/>
          <a:lstStyle/>
          <a:p>
            <a:fld id="{F094A977-3FC3-495C-A132-EAAA3E41D2A8}" type="datetimeFigureOut">
              <a:rPr lang="en-IN" smtClean="0"/>
              <a:t>10-02-2022</a:t>
            </a:fld>
            <a:endParaRPr lang="en-IN"/>
          </a:p>
        </p:txBody>
      </p:sp>
      <p:sp>
        <p:nvSpPr>
          <p:cNvPr id="4" name="Footer Placeholder 3">
            <a:extLst>
              <a:ext uri="{FF2B5EF4-FFF2-40B4-BE49-F238E27FC236}">
                <a16:creationId xmlns:a16="http://schemas.microsoft.com/office/drawing/2014/main" id="{9A32F687-7A4C-4060-8829-7ED499D1CB3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5F29BA-2E9E-4AC1-9245-19A7036E5BB6}"/>
              </a:ext>
            </a:extLst>
          </p:cNvPr>
          <p:cNvSpPr>
            <a:spLocks noGrp="1"/>
          </p:cNvSpPr>
          <p:nvPr>
            <p:ph type="sldNum" sz="quarter" idx="12"/>
          </p:nvPr>
        </p:nvSpPr>
        <p:spPr/>
        <p:txBody>
          <a:bodyPr/>
          <a:lstStyle/>
          <a:p>
            <a:fld id="{BFA07081-81D5-482A-9AB6-DE751D6A759C}" type="slidenum">
              <a:rPr lang="en-IN" smtClean="0"/>
              <a:t>‹#›</a:t>
            </a:fld>
            <a:endParaRPr lang="en-IN"/>
          </a:p>
        </p:txBody>
      </p:sp>
    </p:spTree>
    <p:extLst>
      <p:ext uri="{BB962C8B-B14F-4D97-AF65-F5344CB8AC3E}">
        <p14:creationId xmlns:p14="http://schemas.microsoft.com/office/powerpoint/2010/main" val="3651588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4E59D0-8180-4E07-8975-105FDB66981C}"/>
              </a:ext>
            </a:extLst>
          </p:cNvPr>
          <p:cNvSpPr>
            <a:spLocks noGrp="1"/>
          </p:cNvSpPr>
          <p:nvPr>
            <p:ph type="dt" sz="half" idx="10"/>
          </p:nvPr>
        </p:nvSpPr>
        <p:spPr/>
        <p:txBody>
          <a:bodyPr/>
          <a:lstStyle/>
          <a:p>
            <a:fld id="{F094A977-3FC3-495C-A132-EAAA3E41D2A8}" type="datetimeFigureOut">
              <a:rPr lang="en-IN" smtClean="0"/>
              <a:t>10-02-2022</a:t>
            </a:fld>
            <a:endParaRPr lang="en-IN"/>
          </a:p>
        </p:txBody>
      </p:sp>
      <p:sp>
        <p:nvSpPr>
          <p:cNvPr id="3" name="Footer Placeholder 2">
            <a:extLst>
              <a:ext uri="{FF2B5EF4-FFF2-40B4-BE49-F238E27FC236}">
                <a16:creationId xmlns:a16="http://schemas.microsoft.com/office/drawing/2014/main" id="{199DF1FD-BF3E-46C5-98D5-CC24A0E4B8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CE61AE9-BF2F-4639-AF11-370B6DB3A4EA}"/>
              </a:ext>
            </a:extLst>
          </p:cNvPr>
          <p:cNvSpPr>
            <a:spLocks noGrp="1"/>
          </p:cNvSpPr>
          <p:nvPr>
            <p:ph type="sldNum" sz="quarter" idx="12"/>
          </p:nvPr>
        </p:nvSpPr>
        <p:spPr/>
        <p:txBody>
          <a:bodyPr/>
          <a:lstStyle/>
          <a:p>
            <a:fld id="{BFA07081-81D5-482A-9AB6-DE751D6A759C}" type="slidenum">
              <a:rPr lang="en-IN" smtClean="0"/>
              <a:t>‹#›</a:t>
            </a:fld>
            <a:endParaRPr lang="en-IN"/>
          </a:p>
        </p:txBody>
      </p:sp>
    </p:spTree>
    <p:extLst>
      <p:ext uri="{BB962C8B-B14F-4D97-AF65-F5344CB8AC3E}">
        <p14:creationId xmlns:p14="http://schemas.microsoft.com/office/powerpoint/2010/main" val="194373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107B-8C58-4C33-A563-C885D9F8C7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47729E-2C29-48AE-8271-93284C21D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68887A-16EA-40C6-ABAE-44094B2C6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755422-5484-4CA0-B399-0CBB80F2B1C4}"/>
              </a:ext>
            </a:extLst>
          </p:cNvPr>
          <p:cNvSpPr>
            <a:spLocks noGrp="1"/>
          </p:cNvSpPr>
          <p:nvPr>
            <p:ph type="dt" sz="half" idx="10"/>
          </p:nvPr>
        </p:nvSpPr>
        <p:spPr/>
        <p:txBody>
          <a:bodyPr/>
          <a:lstStyle/>
          <a:p>
            <a:fld id="{F094A977-3FC3-495C-A132-EAAA3E41D2A8}" type="datetimeFigureOut">
              <a:rPr lang="en-IN" smtClean="0"/>
              <a:t>10-02-2022</a:t>
            </a:fld>
            <a:endParaRPr lang="en-IN"/>
          </a:p>
        </p:txBody>
      </p:sp>
      <p:sp>
        <p:nvSpPr>
          <p:cNvPr id="6" name="Footer Placeholder 5">
            <a:extLst>
              <a:ext uri="{FF2B5EF4-FFF2-40B4-BE49-F238E27FC236}">
                <a16:creationId xmlns:a16="http://schemas.microsoft.com/office/drawing/2014/main" id="{819AE4CB-348B-496B-901D-1E3104C816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7BED0D-8DC6-45A6-A589-CCE63A2692D7}"/>
              </a:ext>
            </a:extLst>
          </p:cNvPr>
          <p:cNvSpPr>
            <a:spLocks noGrp="1"/>
          </p:cNvSpPr>
          <p:nvPr>
            <p:ph type="sldNum" sz="quarter" idx="12"/>
          </p:nvPr>
        </p:nvSpPr>
        <p:spPr/>
        <p:txBody>
          <a:bodyPr/>
          <a:lstStyle/>
          <a:p>
            <a:fld id="{BFA07081-81D5-482A-9AB6-DE751D6A759C}" type="slidenum">
              <a:rPr lang="en-IN" smtClean="0"/>
              <a:t>‹#›</a:t>
            </a:fld>
            <a:endParaRPr lang="en-IN"/>
          </a:p>
        </p:txBody>
      </p:sp>
    </p:spTree>
    <p:extLst>
      <p:ext uri="{BB962C8B-B14F-4D97-AF65-F5344CB8AC3E}">
        <p14:creationId xmlns:p14="http://schemas.microsoft.com/office/powerpoint/2010/main" val="935775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09A7-52D6-4BE5-B7AE-8A6362ACCF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F74B79-64F9-4D2B-A08D-7E8EE025A4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DD2CA8-F4BF-4825-A1FA-517C8B99F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6C539-A1F7-4773-9059-FB6763152F14}"/>
              </a:ext>
            </a:extLst>
          </p:cNvPr>
          <p:cNvSpPr>
            <a:spLocks noGrp="1"/>
          </p:cNvSpPr>
          <p:nvPr>
            <p:ph type="dt" sz="half" idx="10"/>
          </p:nvPr>
        </p:nvSpPr>
        <p:spPr/>
        <p:txBody>
          <a:bodyPr/>
          <a:lstStyle/>
          <a:p>
            <a:fld id="{F094A977-3FC3-495C-A132-EAAA3E41D2A8}" type="datetimeFigureOut">
              <a:rPr lang="en-IN" smtClean="0"/>
              <a:t>10-02-2022</a:t>
            </a:fld>
            <a:endParaRPr lang="en-IN"/>
          </a:p>
        </p:txBody>
      </p:sp>
      <p:sp>
        <p:nvSpPr>
          <p:cNvPr id="6" name="Footer Placeholder 5">
            <a:extLst>
              <a:ext uri="{FF2B5EF4-FFF2-40B4-BE49-F238E27FC236}">
                <a16:creationId xmlns:a16="http://schemas.microsoft.com/office/drawing/2014/main" id="{F1208E8F-0B56-46E9-8D04-7AA853496B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9EE477-E7A5-41DE-A6CA-9E94D5BD26C3}"/>
              </a:ext>
            </a:extLst>
          </p:cNvPr>
          <p:cNvSpPr>
            <a:spLocks noGrp="1"/>
          </p:cNvSpPr>
          <p:nvPr>
            <p:ph type="sldNum" sz="quarter" idx="12"/>
          </p:nvPr>
        </p:nvSpPr>
        <p:spPr/>
        <p:txBody>
          <a:bodyPr/>
          <a:lstStyle/>
          <a:p>
            <a:fld id="{BFA07081-81D5-482A-9AB6-DE751D6A759C}" type="slidenum">
              <a:rPr lang="en-IN" smtClean="0"/>
              <a:t>‹#›</a:t>
            </a:fld>
            <a:endParaRPr lang="en-IN"/>
          </a:p>
        </p:txBody>
      </p:sp>
    </p:spTree>
    <p:extLst>
      <p:ext uri="{BB962C8B-B14F-4D97-AF65-F5344CB8AC3E}">
        <p14:creationId xmlns:p14="http://schemas.microsoft.com/office/powerpoint/2010/main" val="763860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E0B84A-2EEF-4BF5-A3E3-9CAE0E6D24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63FAAE-1D24-4F9E-9ED7-1CFAB5B61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4620E5-38B8-4431-AD6E-195FDA5BF8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4A977-3FC3-495C-A132-EAAA3E41D2A8}" type="datetimeFigureOut">
              <a:rPr lang="en-IN" smtClean="0"/>
              <a:t>10-02-2022</a:t>
            </a:fld>
            <a:endParaRPr lang="en-IN"/>
          </a:p>
        </p:txBody>
      </p:sp>
      <p:sp>
        <p:nvSpPr>
          <p:cNvPr id="5" name="Footer Placeholder 4">
            <a:extLst>
              <a:ext uri="{FF2B5EF4-FFF2-40B4-BE49-F238E27FC236}">
                <a16:creationId xmlns:a16="http://schemas.microsoft.com/office/drawing/2014/main" id="{2D3640E6-0D6E-48B9-9D5E-CA93DA1385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F320513-55A7-41D5-B6EB-C1FDA2805F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A07081-81D5-482A-9AB6-DE751D6A759C}" type="slidenum">
              <a:rPr lang="en-IN" smtClean="0"/>
              <a:t>‹#›</a:t>
            </a:fld>
            <a:endParaRPr lang="en-IN"/>
          </a:p>
        </p:txBody>
      </p:sp>
    </p:spTree>
    <p:extLst>
      <p:ext uri="{BB962C8B-B14F-4D97-AF65-F5344CB8AC3E}">
        <p14:creationId xmlns:p14="http://schemas.microsoft.com/office/powerpoint/2010/main" val="1219622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seamless.se/blog/micro-credit-where-small-loans-fulfill-big-need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7A47EE-BDDD-429D-8D85-D5A4AAECB596}"/>
              </a:ext>
            </a:extLst>
          </p:cNvPr>
          <p:cNvSpPr>
            <a:spLocks noGrp="1"/>
          </p:cNvSpPr>
          <p:nvPr>
            <p:ph type="title"/>
          </p:nvPr>
        </p:nvSpPr>
        <p:spPr>
          <a:xfrm rot="10800000" flipV="1">
            <a:off x="1398494" y="2734235"/>
            <a:ext cx="9955306" cy="1228165"/>
          </a:xfrm>
        </p:spPr>
        <p:txBody>
          <a:bodyPr/>
          <a:lstStyle/>
          <a:p>
            <a:r>
              <a:rPr lang="en-US" dirty="0"/>
              <a:t>       Micro Credit Loan  Use Case</a:t>
            </a:r>
            <a:endParaRPr lang="en-IN" dirty="0"/>
          </a:p>
        </p:txBody>
      </p:sp>
    </p:spTree>
    <p:extLst>
      <p:ext uri="{BB962C8B-B14F-4D97-AF65-F5344CB8AC3E}">
        <p14:creationId xmlns:p14="http://schemas.microsoft.com/office/powerpoint/2010/main" val="221623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135CA-4802-4246-9C2B-18BE00C87BA7}"/>
              </a:ext>
            </a:extLst>
          </p:cNvPr>
          <p:cNvSpPr>
            <a:spLocks noGrp="1"/>
          </p:cNvSpPr>
          <p:nvPr>
            <p:ph type="title"/>
          </p:nvPr>
        </p:nvSpPr>
        <p:spPr/>
        <p:txBody>
          <a:bodyPr/>
          <a:lstStyle/>
          <a:p>
            <a:r>
              <a:rPr lang="en-IN" dirty="0"/>
              <a:t>Visualization</a:t>
            </a:r>
          </a:p>
        </p:txBody>
      </p:sp>
      <p:pic>
        <p:nvPicPr>
          <p:cNvPr id="6" name="Content Placeholder 5">
            <a:extLst>
              <a:ext uri="{FF2B5EF4-FFF2-40B4-BE49-F238E27FC236}">
                <a16:creationId xmlns:a16="http://schemas.microsoft.com/office/drawing/2014/main" id="{8AA21150-18C2-4BC6-B0B1-46474307C00E}"/>
              </a:ext>
            </a:extLst>
          </p:cNvPr>
          <p:cNvPicPr>
            <a:picLocks noGrp="1" noChangeAspect="1"/>
          </p:cNvPicPr>
          <p:nvPr>
            <p:ph idx="1"/>
          </p:nvPr>
        </p:nvPicPr>
        <p:blipFill rotWithShape="1">
          <a:blip r:embed="rId2"/>
          <a:srcRect l="18130" t="25478" r="9394" b="12035"/>
          <a:stretch/>
        </p:blipFill>
        <p:spPr>
          <a:xfrm>
            <a:off x="6302179" y="2572871"/>
            <a:ext cx="5790044" cy="2808000"/>
          </a:xfrm>
        </p:spPr>
      </p:pic>
      <p:sp>
        <p:nvSpPr>
          <p:cNvPr id="4" name="Text Placeholder 3">
            <a:extLst>
              <a:ext uri="{FF2B5EF4-FFF2-40B4-BE49-F238E27FC236}">
                <a16:creationId xmlns:a16="http://schemas.microsoft.com/office/drawing/2014/main" id="{88F77A1C-D822-47D9-B387-0889BC5C0336}"/>
              </a:ext>
            </a:extLst>
          </p:cNvPr>
          <p:cNvSpPr>
            <a:spLocks noGrp="1"/>
          </p:cNvSpPr>
          <p:nvPr>
            <p:ph type="body" sz="half" idx="2"/>
          </p:nvPr>
        </p:nvSpPr>
        <p:spPr/>
        <p:txBody>
          <a:bodyPr/>
          <a:lstStyle/>
          <a:p>
            <a:r>
              <a:rPr lang="en-IN" dirty="0"/>
              <a:t>Data Analysis :- Data is not normally distributed and very much skewed. </a:t>
            </a:r>
          </a:p>
        </p:txBody>
      </p:sp>
    </p:spTree>
    <p:extLst>
      <p:ext uri="{BB962C8B-B14F-4D97-AF65-F5344CB8AC3E}">
        <p14:creationId xmlns:p14="http://schemas.microsoft.com/office/powerpoint/2010/main" val="372236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DE25-D08C-4D17-A040-C5285F13794E}"/>
              </a:ext>
            </a:extLst>
          </p:cNvPr>
          <p:cNvSpPr>
            <a:spLocks noGrp="1"/>
          </p:cNvSpPr>
          <p:nvPr>
            <p:ph type="title"/>
          </p:nvPr>
        </p:nvSpPr>
        <p:spPr/>
        <p:txBody>
          <a:bodyPr/>
          <a:lstStyle/>
          <a:p>
            <a:r>
              <a:rPr lang="en-IN" dirty="0"/>
              <a:t>Visualization</a:t>
            </a:r>
          </a:p>
        </p:txBody>
      </p:sp>
      <p:pic>
        <p:nvPicPr>
          <p:cNvPr id="6" name="Content Placeholder 5">
            <a:extLst>
              <a:ext uri="{FF2B5EF4-FFF2-40B4-BE49-F238E27FC236}">
                <a16:creationId xmlns:a16="http://schemas.microsoft.com/office/drawing/2014/main" id="{784696C9-5AAD-4F46-A939-1BB5B5F07EB5}"/>
              </a:ext>
            </a:extLst>
          </p:cNvPr>
          <p:cNvPicPr>
            <a:picLocks noGrp="1" noChangeAspect="1"/>
          </p:cNvPicPr>
          <p:nvPr>
            <p:ph idx="1"/>
          </p:nvPr>
        </p:nvPicPr>
        <p:blipFill rotWithShape="1">
          <a:blip r:embed="rId2"/>
          <a:srcRect l="13027" t="25478" r="49936" b="36565"/>
          <a:stretch/>
        </p:blipFill>
        <p:spPr>
          <a:xfrm>
            <a:off x="5576027" y="2644586"/>
            <a:ext cx="4808570" cy="2772000"/>
          </a:xfrm>
        </p:spPr>
      </p:pic>
      <p:sp>
        <p:nvSpPr>
          <p:cNvPr id="4" name="Text Placeholder 3">
            <a:extLst>
              <a:ext uri="{FF2B5EF4-FFF2-40B4-BE49-F238E27FC236}">
                <a16:creationId xmlns:a16="http://schemas.microsoft.com/office/drawing/2014/main" id="{5CCB15CE-FA5E-4013-BA5C-71F69663119B}"/>
              </a:ext>
            </a:extLst>
          </p:cNvPr>
          <p:cNvSpPr>
            <a:spLocks noGrp="1"/>
          </p:cNvSpPr>
          <p:nvPr>
            <p:ph type="body" sz="half" idx="2"/>
          </p:nvPr>
        </p:nvSpPr>
        <p:spPr/>
        <p:txBody>
          <a:bodyPr/>
          <a:lstStyle/>
          <a:p>
            <a:r>
              <a:rPr lang="en-US" dirty="0"/>
              <a:t>Data Analysis : Non Defaulter customer's(label with 1) daily amount spent from main account(averaged over last 30 days) ranges mostly from 0 to approx. 1,70000 rupiah, where as Defaulter customer's daily amount spent from main account is from 0 to approx. 70,000 rupiah.</a:t>
            </a:r>
            <a:endParaRPr lang="en-IN" dirty="0"/>
          </a:p>
        </p:txBody>
      </p:sp>
    </p:spTree>
    <p:extLst>
      <p:ext uri="{BB962C8B-B14F-4D97-AF65-F5344CB8AC3E}">
        <p14:creationId xmlns:p14="http://schemas.microsoft.com/office/powerpoint/2010/main" val="2472353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66467-05C7-4588-9C94-BD1B96134FD7}"/>
              </a:ext>
            </a:extLst>
          </p:cNvPr>
          <p:cNvSpPr>
            <a:spLocks noGrp="1"/>
          </p:cNvSpPr>
          <p:nvPr>
            <p:ph type="title"/>
          </p:nvPr>
        </p:nvSpPr>
        <p:spPr/>
        <p:txBody>
          <a:bodyPr/>
          <a:lstStyle/>
          <a:p>
            <a:r>
              <a:rPr lang="en-IN" dirty="0"/>
              <a:t>Visualization</a:t>
            </a:r>
          </a:p>
        </p:txBody>
      </p:sp>
      <p:pic>
        <p:nvPicPr>
          <p:cNvPr id="6" name="Content Placeholder 5">
            <a:extLst>
              <a:ext uri="{FF2B5EF4-FFF2-40B4-BE49-F238E27FC236}">
                <a16:creationId xmlns:a16="http://schemas.microsoft.com/office/drawing/2014/main" id="{C6EC15CA-B281-45DB-9651-2C5D7724FA2F}"/>
              </a:ext>
            </a:extLst>
          </p:cNvPr>
          <p:cNvPicPr>
            <a:picLocks noGrp="1" noChangeAspect="1"/>
          </p:cNvPicPr>
          <p:nvPr>
            <p:ph idx="1"/>
          </p:nvPr>
        </p:nvPicPr>
        <p:blipFill rotWithShape="1">
          <a:blip r:embed="rId2"/>
          <a:srcRect l="16242" t="25995" r="44979" b="33982"/>
          <a:stretch/>
        </p:blipFill>
        <p:spPr>
          <a:xfrm>
            <a:off x="6185623" y="2590799"/>
            <a:ext cx="5209089" cy="3024000"/>
          </a:xfrm>
        </p:spPr>
      </p:pic>
      <p:sp>
        <p:nvSpPr>
          <p:cNvPr id="4" name="Text Placeholder 3">
            <a:extLst>
              <a:ext uri="{FF2B5EF4-FFF2-40B4-BE49-F238E27FC236}">
                <a16:creationId xmlns:a16="http://schemas.microsoft.com/office/drawing/2014/main" id="{6E9BC8C8-2FAC-4252-B6D4-42677822A9E1}"/>
              </a:ext>
            </a:extLst>
          </p:cNvPr>
          <p:cNvSpPr>
            <a:spLocks noGrp="1"/>
          </p:cNvSpPr>
          <p:nvPr>
            <p:ph type="body" sz="half" idx="2"/>
          </p:nvPr>
        </p:nvSpPr>
        <p:spPr/>
        <p:txBody>
          <a:bodyPr/>
          <a:lstStyle/>
          <a:p>
            <a:r>
              <a:rPr lang="en-IN" dirty="0"/>
              <a:t>Data Analysis : </a:t>
            </a:r>
            <a:r>
              <a:rPr lang="en-US" dirty="0"/>
              <a:t>Non Defaulter customer's(label with 1) daily amount spent from main account(averaged over last 90 days) ranges mostly from 0 to approx.2,20000 rupiah, where as Defaulter customer's daily amount spent from main account is from 0 to approx. 70,000 rupiah.</a:t>
            </a:r>
            <a:endParaRPr lang="en-IN" dirty="0"/>
          </a:p>
        </p:txBody>
      </p:sp>
    </p:spTree>
    <p:extLst>
      <p:ext uri="{BB962C8B-B14F-4D97-AF65-F5344CB8AC3E}">
        <p14:creationId xmlns:p14="http://schemas.microsoft.com/office/powerpoint/2010/main" val="3399091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7215-5511-432C-809B-60A7D6D5C4F5}"/>
              </a:ext>
            </a:extLst>
          </p:cNvPr>
          <p:cNvSpPr>
            <a:spLocks noGrp="1"/>
          </p:cNvSpPr>
          <p:nvPr>
            <p:ph type="title"/>
          </p:nvPr>
        </p:nvSpPr>
        <p:spPr/>
        <p:txBody>
          <a:bodyPr/>
          <a:lstStyle/>
          <a:p>
            <a:r>
              <a:rPr lang="en-IN" dirty="0"/>
              <a:t>Visualization</a:t>
            </a:r>
          </a:p>
        </p:txBody>
      </p:sp>
      <p:pic>
        <p:nvPicPr>
          <p:cNvPr id="6" name="Content Placeholder 5">
            <a:extLst>
              <a:ext uri="{FF2B5EF4-FFF2-40B4-BE49-F238E27FC236}">
                <a16:creationId xmlns:a16="http://schemas.microsoft.com/office/drawing/2014/main" id="{4EF63138-2527-4385-BC52-D6670C800583}"/>
              </a:ext>
            </a:extLst>
          </p:cNvPr>
          <p:cNvPicPr>
            <a:picLocks noGrp="1" noChangeAspect="1"/>
          </p:cNvPicPr>
          <p:nvPr>
            <p:ph idx="1"/>
          </p:nvPr>
        </p:nvPicPr>
        <p:blipFill rotWithShape="1">
          <a:blip r:embed="rId2"/>
          <a:srcRect l="17403" t="25994" r="51805" b="34758"/>
          <a:stretch/>
        </p:blipFill>
        <p:spPr>
          <a:xfrm>
            <a:off x="6257340" y="2590799"/>
            <a:ext cx="4368340" cy="3132000"/>
          </a:xfrm>
        </p:spPr>
      </p:pic>
      <p:sp>
        <p:nvSpPr>
          <p:cNvPr id="4" name="Text Placeholder 3">
            <a:extLst>
              <a:ext uri="{FF2B5EF4-FFF2-40B4-BE49-F238E27FC236}">
                <a16:creationId xmlns:a16="http://schemas.microsoft.com/office/drawing/2014/main" id="{DEAA33F3-0A58-44EA-A75D-A0C39CD2A494}"/>
              </a:ext>
            </a:extLst>
          </p:cNvPr>
          <p:cNvSpPr>
            <a:spLocks noGrp="1"/>
          </p:cNvSpPr>
          <p:nvPr>
            <p:ph type="body" sz="half" idx="2"/>
          </p:nvPr>
        </p:nvSpPr>
        <p:spPr/>
        <p:txBody>
          <a:bodyPr/>
          <a:lstStyle/>
          <a:p>
            <a:r>
              <a:rPr lang="en-IN" dirty="0"/>
              <a:t>Data analysis : </a:t>
            </a:r>
            <a:r>
              <a:rPr lang="en-US" dirty="0"/>
              <a:t>Non Defaulter customer's(label with 1) average main account balance( over last 30 days) ranges mostly from 0 to approx. 1,20000 rupiah, where as Defaulter customer's average main account balance(over last 30 days) is from 0 to approx. 60,000 rupiah. Outliers are  also present in the dataset.</a:t>
            </a:r>
            <a:endParaRPr lang="en-IN" dirty="0"/>
          </a:p>
        </p:txBody>
      </p:sp>
    </p:spTree>
    <p:extLst>
      <p:ext uri="{BB962C8B-B14F-4D97-AF65-F5344CB8AC3E}">
        <p14:creationId xmlns:p14="http://schemas.microsoft.com/office/powerpoint/2010/main" val="1098445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B4639-8D73-4008-A513-37C20150DE22}"/>
              </a:ext>
            </a:extLst>
          </p:cNvPr>
          <p:cNvSpPr>
            <a:spLocks noGrp="1"/>
          </p:cNvSpPr>
          <p:nvPr>
            <p:ph type="title"/>
          </p:nvPr>
        </p:nvSpPr>
        <p:spPr/>
        <p:txBody>
          <a:bodyPr/>
          <a:lstStyle/>
          <a:p>
            <a:r>
              <a:rPr lang="en-IN" dirty="0"/>
              <a:t>Visualization</a:t>
            </a:r>
          </a:p>
        </p:txBody>
      </p:sp>
      <p:pic>
        <p:nvPicPr>
          <p:cNvPr id="6" name="Content Placeholder 5">
            <a:extLst>
              <a:ext uri="{FF2B5EF4-FFF2-40B4-BE49-F238E27FC236}">
                <a16:creationId xmlns:a16="http://schemas.microsoft.com/office/drawing/2014/main" id="{CE3725B5-7A3D-4C7F-917D-0D7D9231655C}"/>
              </a:ext>
            </a:extLst>
          </p:cNvPr>
          <p:cNvPicPr>
            <a:picLocks noGrp="1" noChangeAspect="1"/>
          </p:cNvPicPr>
          <p:nvPr>
            <p:ph idx="1"/>
          </p:nvPr>
        </p:nvPicPr>
        <p:blipFill rotWithShape="1">
          <a:blip r:embed="rId2"/>
          <a:srcRect l="17745" t="25858" r="48994" b="35669"/>
          <a:stretch/>
        </p:blipFill>
        <p:spPr>
          <a:xfrm>
            <a:off x="6275276" y="2590799"/>
            <a:ext cx="4094341" cy="2664000"/>
          </a:xfrm>
        </p:spPr>
      </p:pic>
      <p:sp>
        <p:nvSpPr>
          <p:cNvPr id="4" name="Text Placeholder 3">
            <a:extLst>
              <a:ext uri="{FF2B5EF4-FFF2-40B4-BE49-F238E27FC236}">
                <a16:creationId xmlns:a16="http://schemas.microsoft.com/office/drawing/2014/main" id="{4989D88C-1DED-4D77-AC89-3B2B7396CD3D}"/>
              </a:ext>
            </a:extLst>
          </p:cNvPr>
          <p:cNvSpPr>
            <a:spLocks noGrp="1"/>
          </p:cNvSpPr>
          <p:nvPr>
            <p:ph type="body" sz="half" idx="2"/>
          </p:nvPr>
        </p:nvSpPr>
        <p:spPr/>
        <p:txBody>
          <a:bodyPr/>
          <a:lstStyle/>
          <a:p>
            <a:r>
              <a:rPr lang="en-IN" dirty="0"/>
              <a:t>Data Analysis : </a:t>
            </a:r>
            <a:r>
              <a:rPr lang="en-US" dirty="0"/>
              <a:t>Non Defaulter customer's(label with 1) Number of times main account got recharged in last 90 days is more than Defaulter customers number of times main account got recharged in last 90 days.</a:t>
            </a:r>
            <a:endParaRPr lang="en-IN" dirty="0"/>
          </a:p>
        </p:txBody>
      </p:sp>
    </p:spTree>
    <p:extLst>
      <p:ext uri="{BB962C8B-B14F-4D97-AF65-F5344CB8AC3E}">
        <p14:creationId xmlns:p14="http://schemas.microsoft.com/office/powerpoint/2010/main" val="3935332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0C91-95F1-4064-9D24-A1FE8D0F2246}"/>
              </a:ext>
            </a:extLst>
          </p:cNvPr>
          <p:cNvSpPr>
            <a:spLocks noGrp="1"/>
          </p:cNvSpPr>
          <p:nvPr>
            <p:ph type="title"/>
          </p:nvPr>
        </p:nvSpPr>
        <p:spPr/>
        <p:txBody>
          <a:bodyPr/>
          <a:lstStyle/>
          <a:p>
            <a:r>
              <a:rPr lang="en-IN" dirty="0"/>
              <a:t>Visualization</a:t>
            </a:r>
          </a:p>
        </p:txBody>
      </p:sp>
      <p:pic>
        <p:nvPicPr>
          <p:cNvPr id="6" name="Content Placeholder 5">
            <a:extLst>
              <a:ext uri="{FF2B5EF4-FFF2-40B4-BE49-F238E27FC236}">
                <a16:creationId xmlns:a16="http://schemas.microsoft.com/office/drawing/2014/main" id="{AEB1D17E-6D36-4B4F-B772-25C3C27F840E}"/>
              </a:ext>
            </a:extLst>
          </p:cNvPr>
          <p:cNvPicPr>
            <a:picLocks noGrp="1" noChangeAspect="1"/>
          </p:cNvPicPr>
          <p:nvPr>
            <p:ph idx="1"/>
          </p:nvPr>
        </p:nvPicPr>
        <p:blipFill rotWithShape="1">
          <a:blip r:embed="rId2"/>
          <a:srcRect l="16148" t="39801" r="51753" b="22243"/>
          <a:stretch/>
        </p:blipFill>
        <p:spPr>
          <a:xfrm>
            <a:off x="6176682" y="3074894"/>
            <a:ext cx="4762752" cy="3168000"/>
          </a:xfrm>
        </p:spPr>
      </p:pic>
      <p:sp>
        <p:nvSpPr>
          <p:cNvPr id="4" name="Text Placeholder 3">
            <a:extLst>
              <a:ext uri="{FF2B5EF4-FFF2-40B4-BE49-F238E27FC236}">
                <a16:creationId xmlns:a16="http://schemas.microsoft.com/office/drawing/2014/main" id="{E3919018-124E-4DC8-8865-A8E1F683995E}"/>
              </a:ext>
            </a:extLst>
          </p:cNvPr>
          <p:cNvSpPr>
            <a:spLocks noGrp="1"/>
          </p:cNvSpPr>
          <p:nvPr>
            <p:ph type="body" sz="half" idx="2"/>
          </p:nvPr>
        </p:nvSpPr>
        <p:spPr/>
        <p:txBody>
          <a:bodyPr/>
          <a:lstStyle/>
          <a:p>
            <a:r>
              <a:rPr lang="en-US" dirty="0"/>
              <a:t> Data Analysis :Non Defaulter customer's(label with 1) frequency of main account recharged in last 90 days is same as Defaulter customer's frequency of main account recharged in last 90 days. </a:t>
            </a:r>
            <a:endParaRPr lang="en-IN" dirty="0"/>
          </a:p>
        </p:txBody>
      </p:sp>
    </p:spTree>
    <p:extLst>
      <p:ext uri="{BB962C8B-B14F-4D97-AF65-F5344CB8AC3E}">
        <p14:creationId xmlns:p14="http://schemas.microsoft.com/office/powerpoint/2010/main" val="1690518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5CB57-6E3D-47A1-A143-2BF58C2C40C9}"/>
              </a:ext>
            </a:extLst>
          </p:cNvPr>
          <p:cNvSpPr>
            <a:spLocks noGrp="1"/>
          </p:cNvSpPr>
          <p:nvPr>
            <p:ph type="title"/>
          </p:nvPr>
        </p:nvSpPr>
        <p:spPr/>
        <p:txBody>
          <a:bodyPr/>
          <a:lstStyle/>
          <a:p>
            <a:r>
              <a:rPr lang="en-IN" dirty="0"/>
              <a:t>Visualization</a:t>
            </a:r>
          </a:p>
        </p:txBody>
      </p:sp>
      <p:pic>
        <p:nvPicPr>
          <p:cNvPr id="6" name="Content Placeholder 5">
            <a:extLst>
              <a:ext uri="{FF2B5EF4-FFF2-40B4-BE49-F238E27FC236}">
                <a16:creationId xmlns:a16="http://schemas.microsoft.com/office/drawing/2014/main" id="{7413C144-BFED-4704-B862-521FC369777D}"/>
              </a:ext>
            </a:extLst>
          </p:cNvPr>
          <p:cNvPicPr>
            <a:picLocks noGrp="1" noChangeAspect="1"/>
          </p:cNvPicPr>
          <p:nvPr>
            <p:ph idx="1"/>
          </p:nvPr>
        </p:nvPicPr>
        <p:blipFill rotWithShape="1">
          <a:blip r:embed="rId2"/>
          <a:srcRect l="16387" t="37097" r="52241" b="24171"/>
          <a:stretch/>
        </p:blipFill>
        <p:spPr>
          <a:xfrm>
            <a:off x="6194612" y="2976282"/>
            <a:ext cx="4406399" cy="3060000"/>
          </a:xfrm>
        </p:spPr>
      </p:pic>
      <p:sp>
        <p:nvSpPr>
          <p:cNvPr id="4" name="Text Placeholder 3">
            <a:extLst>
              <a:ext uri="{FF2B5EF4-FFF2-40B4-BE49-F238E27FC236}">
                <a16:creationId xmlns:a16="http://schemas.microsoft.com/office/drawing/2014/main" id="{6F856D1D-3025-4A4F-A9F5-4568FBAE7418}"/>
              </a:ext>
            </a:extLst>
          </p:cNvPr>
          <p:cNvSpPr>
            <a:spLocks noGrp="1"/>
          </p:cNvSpPr>
          <p:nvPr>
            <p:ph type="body" sz="half" idx="2"/>
          </p:nvPr>
        </p:nvSpPr>
        <p:spPr/>
        <p:txBody>
          <a:bodyPr/>
          <a:lstStyle/>
          <a:p>
            <a:r>
              <a:rPr lang="en-IN" dirty="0"/>
              <a:t>Data Analysis : </a:t>
            </a:r>
            <a:r>
              <a:rPr lang="en-US" dirty="0"/>
              <a:t>Non Defaulter customer's(label with 1) frequency of main account recharged in last 90 days is same as Defaulter customer's frequency of main account recharged in last 90 days. </a:t>
            </a:r>
            <a:endParaRPr lang="en-IN" dirty="0"/>
          </a:p>
        </p:txBody>
      </p:sp>
    </p:spTree>
    <p:extLst>
      <p:ext uri="{BB962C8B-B14F-4D97-AF65-F5344CB8AC3E}">
        <p14:creationId xmlns:p14="http://schemas.microsoft.com/office/powerpoint/2010/main" val="3200024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66CB-0C0B-4AEF-92D0-627D7EB2141A}"/>
              </a:ext>
            </a:extLst>
          </p:cNvPr>
          <p:cNvSpPr>
            <a:spLocks noGrp="1"/>
          </p:cNvSpPr>
          <p:nvPr>
            <p:ph type="title"/>
          </p:nvPr>
        </p:nvSpPr>
        <p:spPr/>
        <p:txBody>
          <a:bodyPr/>
          <a:lstStyle/>
          <a:p>
            <a:r>
              <a:rPr lang="en-IN" dirty="0"/>
              <a:t>Visualization</a:t>
            </a:r>
          </a:p>
        </p:txBody>
      </p:sp>
      <p:pic>
        <p:nvPicPr>
          <p:cNvPr id="8" name="Content Placeholder 7">
            <a:extLst>
              <a:ext uri="{FF2B5EF4-FFF2-40B4-BE49-F238E27FC236}">
                <a16:creationId xmlns:a16="http://schemas.microsoft.com/office/drawing/2014/main" id="{0D3A822F-08C2-4FF1-8DC6-1E182B51C978}"/>
              </a:ext>
            </a:extLst>
          </p:cNvPr>
          <p:cNvPicPr>
            <a:picLocks noGrp="1" noChangeAspect="1"/>
          </p:cNvPicPr>
          <p:nvPr>
            <p:ph idx="1"/>
          </p:nvPr>
        </p:nvPicPr>
        <p:blipFill rotWithShape="1">
          <a:blip r:embed="rId2"/>
          <a:srcRect l="16241" t="36581" r="51660" b="23396"/>
          <a:stretch/>
        </p:blipFill>
        <p:spPr>
          <a:xfrm>
            <a:off x="6185627" y="2958353"/>
            <a:ext cx="4003662" cy="2808000"/>
          </a:xfrm>
        </p:spPr>
      </p:pic>
      <p:sp>
        <p:nvSpPr>
          <p:cNvPr id="4" name="Text Placeholder 3">
            <a:extLst>
              <a:ext uri="{FF2B5EF4-FFF2-40B4-BE49-F238E27FC236}">
                <a16:creationId xmlns:a16="http://schemas.microsoft.com/office/drawing/2014/main" id="{66AA7A2B-00CE-4FCC-B1B9-4040D5FCA382}"/>
              </a:ext>
            </a:extLst>
          </p:cNvPr>
          <p:cNvSpPr>
            <a:spLocks noGrp="1"/>
          </p:cNvSpPr>
          <p:nvPr>
            <p:ph type="body" sz="half" idx="2"/>
          </p:nvPr>
        </p:nvSpPr>
        <p:spPr/>
        <p:txBody>
          <a:bodyPr/>
          <a:lstStyle/>
          <a:p>
            <a:r>
              <a:rPr lang="en-IN" dirty="0"/>
              <a:t>Data Analysis : </a:t>
            </a:r>
            <a:r>
              <a:rPr lang="en-US" dirty="0"/>
              <a:t>Non Defaulter customer's(label with 1) median of amount of recharges done in main account over last 90 days at user level (in Indonesian Rupiah) is more than Defaulter customer's Median of main account balance just before recharge in last 90 days at user level (in Indonesian Rupiah)</a:t>
            </a:r>
            <a:endParaRPr lang="en-IN" dirty="0"/>
          </a:p>
        </p:txBody>
      </p:sp>
    </p:spTree>
    <p:extLst>
      <p:ext uri="{BB962C8B-B14F-4D97-AF65-F5344CB8AC3E}">
        <p14:creationId xmlns:p14="http://schemas.microsoft.com/office/powerpoint/2010/main" val="1394535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5971E-9617-47B9-878C-DC97BA18AFCC}"/>
              </a:ext>
            </a:extLst>
          </p:cNvPr>
          <p:cNvSpPr>
            <a:spLocks noGrp="1"/>
          </p:cNvSpPr>
          <p:nvPr>
            <p:ph type="title"/>
          </p:nvPr>
        </p:nvSpPr>
        <p:spPr/>
        <p:txBody>
          <a:bodyPr/>
          <a:lstStyle/>
          <a:p>
            <a:r>
              <a:rPr lang="en-IN" dirty="0"/>
              <a:t>Visualization</a:t>
            </a:r>
          </a:p>
        </p:txBody>
      </p:sp>
      <p:pic>
        <p:nvPicPr>
          <p:cNvPr id="6" name="Content Placeholder 5">
            <a:extLst>
              <a:ext uri="{FF2B5EF4-FFF2-40B4-BE49-F238E27FC236}">
                <a16:creationId xmlns:a16="http://schemas.microsoft.com/office/drawing/2014/main" id="{241EDBFD-A097-4628-9E93-1FD692D61F40}"/>
              </a:ext>
            </a:extLst>
          </p:cNvPr>
          <p:cNvPicPr>
            <a:picLocks noGrp="1" noChangeAspect="1"/>
          </p:cNvPicPr>
          <p:nvPr>
            <p:ph idx="1"/>
          </p:nvPr>
        </p:nvPicPr>
        <p:blipFill rotWithShape="1">
          <a:blip r:embed="rId2"/>
          <a:srcRect l="18420" t="38130" r="48609" b="24945"/>
          <a:stretch/>
        </p:blipFill>
        <p:spPr>
          <a:xfrm>
            <a:off x="6320098" y="3012141"/>
            <a:ext cx="4286018" cy="2700000"/>
          </a:xfrm>
        </p:spPr>
      </p:pic>
      <p:sp>
        <p:nvSpPr>
          <p:cNvPr id="4" name="Text Placeholder 3">
            <a:extLst>
              <a:ext uri="{FF2B5EF4-FFF2-40B4-BE49-F238E27FC236}">
                <a16:creationId xmlns:a16="http://schemas.microsoft.com/office/drawing/2014/main" id="{BB4EB580-CD21-48AA-85DE-6DEB97EAD37D}"/>
              </a:ext>
            </a:extLst>
          </p:cNvPr>
          <p:cNvSpPr>
            <a:spLocks noGrp="1"/>
          </p:cNvSpPr>
          <p:nvPr>
            <p:ph type="body" sz="half" idx="2"/>
          </p:nvPr>
        </p:nvSpPr>
        <p:spPr/>
        <p:txBody>
          <a:bodyPr/>
          <a:lstStyle/>
          <a:p>
            <a:r>
              <a:rPr lang="en-IN" dirty="0"/>
              <a:t>Data Analysis : </a:t>
            </a:r>
            <a:r>
              <a:rPr lang="en-US" dirty="0"/>
              <a:t>Non Defaulter customer's (label with 1) Median of amounts of loan taken by the user in last 30 days is more than defaulter customers.</a:t>
            </a:r>
            <a:endParaRPr lang="en-IN" dirty="0"/>
          </a:p>
        </p:txBody>
      </p:sp>
    </p:spTree>
    <p:extLst>
      <p:ext uri="{BB962C8B-B14F-4D97-AF65-F5344CB8AC3E}">
        <p14:creationId xmlns:p14="http://schemas.microsoft.com/office/powerpoint/2010/main" val="3778733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C5E8-37D4-46DC-B0EE-28552FE1935D}"/>
              </a:ext>
            </a:extLst>
          </p:cNvPr>
          <p:cNvSpPr>
            <a:spLocks noGrp="1"/>
          </p:cNvSpPr>
          <p:nvPr>
            <p:ph type="title"/>
          </p:nvPr>
        </p:nvSpPr>
        <p:spPr/>
        <p:txBody>
          <a:bodyPr/>
          <a:lstStyle/>
          <a:p>
            <a:r>
              <a:rPr lang="en-IN" dirty="0"/>
              <a:t>Visualization</a:t>
            </a:r>
          </a:p>
        </p:txBody>
      </p:sp>
      <p:pic>
        <p:nvPicPr>
          <p:cNvPr id="6" name="Content Placeholder 5">
            <a:extLst>
              <a:ext uri="{FF2B5EF4-FFF2-40B4-BE49-F238E27FC236}">
                <a16:creationId xmlns:a16="http://schemas.microsoft.com/office/drawing/2014/main" id="{47B7FAF8-6B19-4DD5-9891-086CD2726BFD}"/>
              </a:ext>
            </a:extLst>
          </p:cNvPr>
          <p:cNvPicPr>
            <a:picLocks noGrp="1" noChangeAspect="1"/>
          </p:cNvPicPr>
          <p:nvPr>
            <p:ph idx="1"/>
          </p:nvPr>
        </p:nvPicPr>
        <p:blipFill rotWithShape="1">
          <a:blip r:embed="rId2"/>
          <a:srcRect l="16387" t="35806" r="51369" b="27528"/>
          <a:stretch/>
        </p:blipFill>
        <p:spPr>
          <a:xfrm>
            <a:off x="6194612" y="2931459"/>
            <a:ext cx="4108575" cy="2628000"/>
          </a:xfrm>
        </p:spPr>
      </p:pic>
      <p:sp>
        <p:nvSpPr>
          <p:cNvPr id="4" name="Text Placeholder 3">
            <a:extLst>
              <a:ext uri="{FF2B5EF4-FFF2-40B4-BE49-F238E27FC236}">
                <a16:creationId xmlns:a16="http://schemas.microsoft.com/office/drawing/2014/main" id="{EC0D4A2B-F1ED-4232-A622-E322EB67C656}"/>
              </a:ext>
            </a:extLst>
          </p:cNvPr>
          <p:cNvSpPr>
            <a:spLocks noGrp="1"/>
          </p:cNvSpPr>
          <p:nvPr>
            <p:ph type="body" sz="half" idx="2"/>
          </p:nvPr>
        </p:nvSpPr>
        <p:spPr/>
        <p:txBody>
          <a:bodyPr/>
          <a:lstStyle/>
          <a:p>
            <a:r>
              <a:rPr lang="en-IN" dirty="0"/>
              <a:t>Data Analysis: </a:t>
            </a:r>
            <a:r>
              <a:rPr lang="en-US" dirty="0"/>
              <a:t>Non Defaulter customer's (label with 1) maximum amount of loan taken in last 90 days is same as defaulter customers. Maximum amount of loan is 6 and 12 rupiah.</a:t>
            </a:r>
            <a:endParaRPr lang="en-IN" dirty="0"/>
          </a:p>
        </p:txBody>
      </p:sp>
    </p:spTree>
    <p:extLst>
      <p:ext uri="{BB962C8B-B14F-4D97-AF65-F5344CB8AC3E}">
        <p14:creationId xmlns:p14="http://schemas.microsoft.com/office/powerpoint/2010/main" val="2711264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EC3DF-CDF1-4653-B23C-E04C4D38B2DD}"/>
              </a:ext>
            </a:extLst>
          </p:cNvPr>
          <p:cNvSpPr>
            <a:spLocks noGrp="1"/>
          </p:cNvSpPr>
          <p:nvPr>
            <p:ph type="title"/>
          </p:nvPr>
        </p:nvSpPr>
        <p:spPr/>
        <p:txBody>
          <a:bodyPr/>
          <a:lstStyle/>
          <a:p>
            <a:r>
              <a:rPr lang="en-US" dirty="0"/>
              <a:t>Contents</a:t>
            </a:r>
            <a:endParaRPr lang="en-IN" dirty="0"/>
          </a:p>
        </p:txBody>
      </p:sp>
      <p:sp>
        <p:nvSpPr>
          <p:cNvPr id="4" name="Content Placeholder 3">
            <a:extLst>
              <a:ext uri="{FF2B5EF4-FFF2-40B4-BE49-F238E27FC236}">
                <a16:creationId xmlns:a16="http://schemas.microsoft.com/office/drawing/2014/main" id="{5A26A64B-6AC1-4715-A618-57FB6426AC5A}"/>
              </a:ext>
            </a:extLst>
          </p:cNvPr>
          <p:cNvSpPr>
            <a:spLocks noGrp="1"/>
          </p:cNvSpPr>
          <p:nvPr>
            <p:ph idx="1"/>
          </p:nvPr>
        </p:nvSpPr>
        <p:spPr/>
        <p:txBody>
          <a:bodyPr/>
          <a:lstStyle/>
          <a:p>
            <a:r>
              <a:rPr lang="en-IN" dirty="0"/>
              <a:t>Problem Statement</a:t>
            </a:r>
          </a:p>
          <a:p>
            <a:r>
              <a:rPr lang="en-IN" dirty="0"/>
              <a:t>Definition</a:t>
            </a:r>
          </a:p>
          <a:p>
            <a:r>
              <a:rPr lang="en-IN" dirty="0"/>
              <a:t>Benefits of Customer Retention</a:t>
            </a:r>
          </a:p>
          <a:p>
            <a:r>
              <a:rPr lang="en-IN" dirty="0"/>
              <a:t>EDA Steps</a:t>
            </a:r>
          </a:p>
          <a:p>
            <a:r>
              <a:rPr lang="en-IN" dirty="0"/>
              <a:t>Visualizations</a:t>
            </a:r>
          </a:p>
          <a:p>
            <a:r>
              <a:rPr lang="en-IN" dirty="0"/>
              <a:t>Analysis</a:t>
            </a:r>
          </a:p>
          <a:p>
            <a:r>
              <a:rPr lang="en-IN" dirty="0"/>
              <a:t>Conclusion</a:t>
            </a:r>
          </a:p>
          <a:p>
            <a:r>
              <a:rPr lang="en-IN" dirty="0"/>
              <a:t>Limitation</a:t>
            </a:r>
          </a:p>
          <a:p>
            <a:endParaRPr lang="en-IN" dirty="0"/>
          </a:p>
        </p:txBody>
      </p:sp>
    </p:spTree>
    <p:extLst>
      <p:ext uri="{BB962C8B-B14F-4D97-AF65-F5344CB8AC3E}">
        <p14:creationId xmlns:p14="http://schemas.microsoft.com/office/powerpoint/2010/main" val="1091507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51D5-03E0-4674-AD77-12F85361854C}"/>
              </a:ext>
            </a:extLst>
          </p:cNvPr>
          <p:cNvSpPr>
            <a:spLocks noGrp="1"/>
          </p:cNvSpPr>
          <p:nvPr>
            <p:ph type="title"/>
          </p:nvPr>
        </p:nvSpPr>
        <p:spPr/>
        <p:txBody>
          <a:bodyPr/>
          <a:lstStyle/>
          <a:p>
            <a:r>
              <a:rPr lang="en-IN" dirty="0"/>
              <a:t>Visualization</a:t>
            </a:r>
          </a:p>
        </p:txBody>
      </p:sp>
      <p:pic>
        <p:nvPicPr>
          <p:cNvPr id="6" name="Content Placeholder 5">
            <a:extLst>
              <a:ext uri="{FF2B5EF4-FFF2-40B4-BE49-F238E27FC236}">
                <a16:creationId xmlns:a16="http://schemas.microsoft.com/office/drawing/2014/main" id="{0B581C68-C2B1-447B-9CEF-ADC5F44A5381}"/>
              </a:ext>
            </a:extLst>
          </p:cNvPr>
          <p:cNvPicPr>
            <a:picLocks noGrp="1" noChangeAspect="1"/>
          </p:cNvPicPr>
          <p:nvPr>
            <p:ph idx="1"/>
          </p:nvPr>
        </p:nvPicPr>
        <p:blipFill rotWithShape="1">
          <a:blip r:embed="rId2"/>
          <a:srcRect l="17403" t="25221" r="50207" b="38372"/>
          <a:stretch/>
        </p:blipFill>
        <p:spPr>
          <a:xfrm>
            <a:off x="6257365" y="2563905"/>
            <a:ext cx="4554888" cy="2880000"/>
          </a:xfrm>
        </p:spPr>
      </p:pic>
      <p:sp>
        <p:nvSpPr>
          <p:cNvPr id="4" name="Text Placeholder 3">
            <a:extLst>
              <a:ext uri="{FF2B5EF4-FFF2-40B4-BE49-F238E27FC236}">
                <a16:creationId xmlns:a16="http://schemas.microsoft.com/office/drawing/2014/main" id="{76BBA63B-1E80-42D0-AE4C-3602B40D98F5}"/>
              </a:ext>
            </a:extLst>
          </p:cNvPr>
          <p:cNvSpPr>
            <a:spLocks noGrp="1"/>
          </p:cNvSpPr>
          <p:nvPr>
            <p:ph type="body" sz="half" idx="2"/>
          </p:nvPr>
        </p:nvSpPr>
        <p:spPr/>
        <p:txBody>
          <a:bodyPr/>
          <a:lstStyle/>
          <a:p>
            <a:r>
              <a:rPr lang="en-IN" dirty="0"/>
              <a:t>Data Analysis : </a:t>
            </a:r>
            <a:r>
              <a:rPr lang="en-US" dirty="0"/>
              <a:t>Non Defaulter customer’s (label with 1)  count of average payback time in days over last 30 days is more than defaulter customers.</a:t>
            </a:r>
            <a:endParaRPr lang="en-IN" dirty="0"/>
          </a:p>
        </p:txBody>
      </p:sp>
    </p:spTree>
    <p:extLst>
      <p:ext uri="{BB962C8B-B14F-4D97-AF65-F5344CB8AC3E}">
        <p14:creationId xmlns:p14="http://schemas.microsoft.com/office/powerpoint/2010/main" val="740422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0826-AA90-417B-9FA3-E6645E1331C4}"/>
              </a:ext>
            </a:extLst>
          </p:cNvPr>
          <p:cNvSpPr>
            <a:spLocks noGrp="1"/>
          </p:cNvSpPr>
          <p:nvPr>
            <p:ph type="title"/>
          </p:nvPr>
        </p:nvSpPr>
        <p:spPr/>
        <p:txBody>
          <a:bodyPr/>
          <a:lstStyle/>
          <a:p>
            <a:r>
              <a:rPr lang="en-IN" dirty="0"/>
              <a:t>Visualization</a:t>
            </a:r>
          </a:p>
        </p:txBody>
      </p:sp>
      <p:pic>
        <p:nvPicPr>
          <p:cNvPr id="6" name="Content Placeholder 5">
            <a:extLst>
              <a:ext uri="{FF2B5EF4-FFF2-40B4-BE49-F238E27FC236}">
                <a16:creationId xmlns:a16="http://schemas.microsoft.com/office/drawing/2014/main" id="{C7E43C15-6F98-47E2-9AD1-F33ED8A64770}"/>
              </a:ext>
            </a:extLst>
          </p:cNvPr>
          <p:cNvPicPr>
            <a:picLocks noGrp="1" noChangeAspect="1"/>
          </p:cNvPicPr>
          <p:nvPr>
            <p:ph idx="1"/>
          </p:nvPr>
        </p:nvPicPr>
        <p:blipFill rotWithShape="1">
          <a:blip r:embed="rId2"/>
          <a:srcRect l="17112" t="46909" r="51515" b="15392"/>
          <a:stretch/>
        </p:blipFill>
        <p:spPr>
          <a:xfrm>
            <a:off x="6239434" y="3316939"/>
            <a:ext cx="4420591" cy="2988000"/>
          </a:xfrm>
        </p:spPr>
      </p:pic>
      <p:sp>
        <p:nvSpPr>
          <p:cNvPr id="4" name="Text Placeholder 3">
            <a:extLst>
              <a:ext uri="{FF2B5EF4-FFF2-40B4-BE49-F238E27FC236}">
                <a16:creationId xmlns:a16="http://schemas.microsoft.com/office/drawing/2014/main" id="{1ED3D8F3-51EB-4BEA-B104-D1CF1A14E2CF}"/>
              </a:ext>
            </a:extLst>
          </p:cNvPr>
          <p:cNvSpPr>
            <a:spLocks noGrp="1"/>
          </p:cNvSpPr>
          <p:nvPr>
            <p:ph type="body" sz="half" idx="2"/>
          </p:nvPr>
        </p:nvSpPr>
        <p:spPr/>
        <p:txBody>
          <a:bodyPr/>
          <a:lstStyle/>
          <a:p>
            <a:r>
              <a:rPr lang="en-IN" dirty="0"/>
              <a:t>Data Analysis : </a:t>
            </a:r>
            <a:r>
              <a:rPr lang="en-US" dirty="0"/>
              <a:t>Non Defaulter customer's (label with 1)  count of average payback time in days over last 90 days is more than defaulter customers.</a:t>
            </a:r>
            <a:endParaRPr lang="en-IN" dirty="0"/>
          </a:p>
        </p:txBody>
      </p:sp>
    </p:spTree>
    <p:extLst>
      <p:ext uri="{BB962C8B-B14F-4D97-AF65-F5344CB8AC3E}">
        <p14:creationId xmlns:p14="http://schemas.microsoft.com/office/powerpoint/2010/main" val="1460876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1582-0D1E-4A3F-B721-920F6E35F5F4}"/>
              </a:ext>
            </a:extLst>
          </p:cNvPr>
          <p:cNvSpPr>
            <a:spLocks noGrp="1"/>
          </p:cNvSpPr>
          <p:nvPr>
            <p:ph type="title"/>
          </p:nvPr>
        </p:nvSpPr>
        <p:spPr/>
        <p:txBody>
          <a:bodyPr/>
          <a:lstStyle/>
          <a:p>
            <a:r>
              <a:rPr lang="en-IN" dirty="0"/>
              <a:t>Correlation</a:t>
            </a:r>
          </a:p>
        </p:txBody>
      </p:sp>
      <p:pic>
        <p:nvPicPr>
          <p:cNvPr id="6" name="Content Placeholder 5">
            <a:extLst>
              <a:ext uri="{FF2B5EF4-FFF2-40B4-BE49-F238E27FC236}">
                <a16:creationId xmlns:a16="http://schemas.microsoft.com/office/drawing/2014/main" id="{8672AB2A-9B2F-427C-BCB0-4B596AAA12FF}"/>
              </a:ext>
            </a:extLst>
          </p:cNvPr>
          <p:cNvPicPr>
            <a:picLocks noGrp="1" noChangeAspect="1"/>
          </p:cNvPicPr>
          <p:nvPr>
            <p:ph idx="1"/>
          </p:nvPr>
        </p:nvPicPr>
        <p:blipFill rotWithShape="1">
          <a:blip r:embed="rId2"/>
          <a:srcRect l="16386" t="24187" r="18254" b="7904"/>
          <a:stretch/>
        </p:blipFill>
        <p:spPr>
          <a:xfrm>
            <a:off x="6302173" y="2626659"/>
            <a:ext cx="5913309" cy="3456000"/>
          </a:xfrm>
        </p:spPr>
      </p:pic>
      <p:sp>
        <p:nvSpPr>
          <p:cNvPr id="4" name="Text Placeholder 3">
            <a:extLst>
              <a:ext uri="{FF2B5EF4-FFF2-40B4-BE49-F238E27FC236}">
                <a16:creationId xmlns:a16="http://schemas.microsoft.com/office/drawing/2014/main" id="{072C4A9B-9068-4889-B07A-7D2EADD51598}"/>
              </a:ext>
            </a:extLst>
          </p:cNvPr>
          <p:cNvSpPr>
            <a:spLocks noGrp="1"/>
          </p:cNvSpPr>
          <p:nvPr>
            <p:ph type="body" sz="half" idx="2"/>
          </p:nvPr>
        </p:nvSpPr>
        <p:spPr/>
        <p:txBody>
          <a:bodyPr/>
          <a:lstStyle/>
          <a:p>
            <a:r>
              <a:rPr lang="en-IN" dirty="0"/>
              <a:t>Relation of features with label, Showing features are how much related with label.</a:t>
            </a:r>
          </a:p>
          <a:p>
            <a:r>
              <a:rPr lang="en-IN" dirty="0"/>
              <a:t>So here we can see that Some of the features </a:t>
            </a:r>
          </a:p>
          <a:p>
            <a:r>
              <a:rPr lang="en-IN" dirty="0"/>
              <a:t>Are very weakly correlated with label, and others have normal, not so strong relation with label.</a:t>
            </a:r>
          </a:p>
        </p:txBody>
      </p:sp>
    </p:spTree>
    <p:extLst>
      <p:ext uri="{BB962C8B-B14F-4D97-AF65-F5344CB8AC3E}">
        <p14:creationId xmlns:p14="http://schemas.microsoft.com/office/powerpoint/2010/main" val="2908791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0AFE-B771-488E-AD77-997D770476B6}"/>
              </a:ext>
            </a:extLst>
          </p:cNvPr>
          <p:cNvSpPr>
            <a:spLocks noGrp="1"/>
          </p:cNvSpPr>
          <p:nvPr>
            <p:ph type="title"/>
          </p:nvPr>
        </p:nvSpPr>
        <p:spPr/>
        <p:txBody>
          <a:bodyPr/>
          <a:lstStyle/>
          <a:p>
            <a:r>
              <a:rPr lang="en-IN" dirty="0"/>
              <a:t>Outliers</a:t>
            </a:r>
          </a:p>
        </p:txBody>
      </p:sp>
      <p:pic>
        <p:nvPicPr>
          <p:cNvPr id="6" name="Content Placeholder 5">
            <a:extLst>
              <a:ext uri="{FF2B5EF4-FFF2-40B4-BE49-F238E27FC236}">
                <a16:creationId xmlns:a16="http://schemas.microsoft.com/office/drawing/2014/main" id="{CB5BB636-C1B3-48E4-B1E0-B4740A18A455}"/>
              </a:ext>
            </a:extLst>
          </p:cNvPr>
          <p:cNvPicPr>
            <a:picLocks noGrp="1" noChangeAspect="1"/>
          </p:cNvPicPr>
          <p:nvPr>
            <p:ph idx="1"/>
          </p:nvPr>
        </p:nvPicPr>
        <p:blipFill rotWithShape="1">
          <a:blip r:embed="rId2"/>
          <a:srcRect l="17694" t="25220" r="9829" b="9195"/>
          <a:stretch/>
        </p:blipFill>
        <p:spPr>
          <a:xfrm>
            <a:off x="6275294" y="2563905"/>
            <a:ext cx="5728671" cy="2916000"/>
          </a:xfrm>
        </p:spPr>
      </p:pic>
      <p:sp>
        <p:nvSpPr>
          <p:cNvPr id="4" name="Text Placeholder 3">
            <a:extLst>
              <a:ext uri="{FF2B5EF4-FFF2-40B4-BE49-F238E27FC236}">
                <a16:creationId xmlns:a16="http://schemas.microsoft.com/office/drawing/2014/main" id="{F147B076-1091-40FD-A065-78CF4F7F4E24}"/>
              </a:ext>
            </a:extLst>
          </p:cNvPr>
          <p:cNvSpPr>
            <a:spLocks noGrp="1"/>
          </p:cNvSpPr>
          <p:nvPr>
            <p:ph type="body" sz="half" idx="2"/>
          </p:nvPr>
        </p:nvSpPr>
        <p:spPr/>
        <p:txBody>
          <a:bodyPr/>
          <a:lstStyle/>
          <a:p>
            <a:r>
              <a:rPr lang="en-US" dirty="0"/>
              <a:t>Outliers detection using boxplot.</a:t>
            </a:r>
            <a:endParaRPr lang="en-IN" dirty="0"/>
          </a:p>
        </p:txBody>
      </p:sp>
    </p:spTree>
    <p:extLst>
      <p:ext uri="{BB962C8B-B14F-4D97-AF65-F5344CB8AC3E}">
        <p14:creationId xmlns:p14="http://schemas.microsoft.com/office/powerpoint/2010/main" val="2470895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DDAA1-9FD7-4612-8DB2-827258960763}"/>
              </a:ext>
            </a:extLst>
          </p:cNvPr>
          <p:cNvSpPr>
            <a:spLocks noGrp="1"/>
          </p:cNvSpPr>
          <p:nvPr>
            <p:ph type="title"/>
          </p:nvPr>
        </p:nvSpPr>
        <p:spPr/>
        <p:txBody>
          <a:bodyPr/>
          <a:lstStyle/>
          <a:p>
            <a:r>
              <a:rPr lang="en-US" dirty="0"/>
              <a:t>Outliers</a:t>
            </a:r>
            <a:endParaRPr lang="en-IN" dirty="0"/>
          </a:p>
        </p:txBody>
      </p:sp>
      <p:pic>
        <p:nvPicPr>
          <p:cNvPr id="6" name="Content Placeholder 5">
            <a:extLst>
              <a:ext uri="{FF2B5EF4-FFF2-40B4-BE49-F238E27FC236}">
                <a16:creationId xmlns:a16="http://schemas.microsoft.com/office/drawing/2014/main" id="{AFEE6CD9-0511-4F03-A13E-794DB423098A}"/>
              </a:ext>
            </a:extLst>
          </p:cNvPr>
          <p:cNvPicPr>
            <a:picLocks noGrp="1" noChangeAspect="1"/>
          </p:cNvPicPr>
          <p:nvPr>
            <p:ph idx="1"/>
          </p:nvPr>
        </p:nvPicPr>
        <p:blipFill rotWithShape="1">
          <a:blip r:embed="rId2"/>
          <a:srcRect l="17113" t="26769" r="10120" b="29335"/>
          <a:stretch/>
        </p:blipFill>
        <p:spPr>
          <a:xfrm>
            <a:off x="6239435" y="2617694"/>
            <a:ext cx="5729081" cy="1944000"/>
          </a:xfrm>
        </p:spPr>
      </p:pic>
      <p:sp>
        <p:nvSpPr>
          <p:cNvPr id="4" name="Text Placeholder 3">
            <a:extLst>
              <a:ext uri="{FF2B5EF4-FFF2-40B4-BE49-F238E27FC236}">
                <a16:creationId xmlns:a16="http://schemas.microsoft.com/office/drawing/2014/main" id="{C181021F-D2B3-492D-9B01-F515635DD24C}"/>
              </a:ext>
            </a:extLst>
          </p:cNvPr>
          <p:cNvSpPr>
            <a:spLocks noGrp="1"/>
          </p:cNvSpPr>
          <p:nvPr>
            <p:ph type="body" sz="half" idx="2"/>
          </p:nvPr>
        </p:nvSpPr>
        <p:spPr/>
        <p:txBody>
          <a:bodyPr/>
          <a:lstStyle/>
          <a:p>
            <a:r>
              <a:rPr lang="en-US" dirty="0"/>
              <a:t>Using boxplot, we can see  that label,medianamnt_loans30,median_amnt_loans90,maxamnt_loans90, these are categorical columns, Except recharge_day, In every column, outliers  are present.</a:t>
            </a:r>
            <a:endParaRPr lang="en-IN" dirty="0"/>
          </a:p>
        </p:txBody>
      </p:sp>
    </p:spTree>
    <p:extLst>
      <p:ext uri="{BB962C8B-B14F-4D97-AF65-F5344CB8AC3E}">
        <p14:creationId xmlns:p14="http://schemas.microsoft.com/office/powerpoint/2010/main" val="3244712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5212-054E-4734-9971-7DA172565BED}"/>
              </a:ext>
            </a:extLst>
          </p:cNvPr>
          <p:cNvSpPr>
            <a:spLocks noGrp="1"/>
          </p:cNvSpPr>
          <p:nvPr>
            <p:ph type="title"/>
          </p:nvPr>
        </p:nvSpPr>
        <p:spPr/>
        <p:txBody>
          <a:bodyPr/>
          <a:lstStyle/>
          <a:p>
            <a:r>
              <a:rPr lang="en-US" dirty="0"/>
              <a:t>Skewness</a:t>
            </a:r>
            <a:endParaRPr lang="en-IN" dirty="0"/>
          </a:p>
        </p:txBody>
      </p:sp>
      <p:pic>
        <p:nvPicPr>
          <p:cNvPr id="6" name="Content Placeholder 5">
            <a:extLst>
              <a:ext uri="{FF2B5EF4-FFF2-40B4-BE49-F238E27FC236}">
                <a16:creationId xmlns:a16="http://schemas.microsoft.com/office/drawing/2014/main" id="{7EE814AC-4718-4273-970A-F0F0134B2073}"/>
              </a:ext>
            </a:extLst>
          </p:cNvPr>
          <p:cNvPicPr>
            <a:picLocks noGrp="1" noChangeAspect="1"/>
          </p:cNvPicPr>
          <p:nvPr>
            <p:ph idx="1"/>
          </p:nvPr>
        </p:nvPicPr>
        <p:blipFill rotWithShape="1">
          <a:blip r:embed="rId2"/>
          <a:srcRect t="24445" b="19782"/>
          <a:stretch/>
        </p:blipFill>
        <p:spPr>
          <a:xfrm>
            <a:off x="5181600" y="2537012"/>
            <a:ext cx="5576048" cy="3852000"/>
          </a:xfrm>
        </p:spPr>
      </p:pic>
      <p:sp>
        <p:nvSpPr>
          <p:cNvPr id="4" name="Text Placeholder 3">
            <a:extLst>
              <a:ext uri="{FF2B5EF4-FFF2-40B4-BE49-F238E27FC236}">
                <a16:creationId xmlns:a16="http://schemas.microsoft.com/office/drawing/2014/main" id="{75CB3A5C-882B-43A2-BB87-8DBC2077225B}"/>
              </a:ext>
            </a:extLst>
          </p:cNvPr>
          <p:cNvSpPr>
            <a:spLocks noGrp="1"/>
          </p:cNvSpPr>
          <p:nvPr>
            <p:ph type="body" sz="half" idx="2"/>
          </p:nvPr>
        </p:nvSpPr>
        <p:spPr/>
        <p:txBody>
          <a:bodyPr/>
          <a:lstStyle/>
          <a:p>
            <a:r>
              <a:rPr lang="en-US" dirty="0"/>
              <a:t>As here, It is shown that almost every column’s data is skewed. So keeping range between +/- 3, I  have removed skewness using PowerTransformer , and method is yeo-</a:t>
            </a:r>
            <a:r>
              <a:rPr lang="en-US" dirty="0" err="1"/>
              <a:t>johnson</a:t>
            </a:r>
            <a:r>
              <a:rPr lang="en-US" dirty="0"/>
              <a:t>.</a:t>
            </a:r>
            <a:endParaRPr lang="en-IN" dirty="0"/>
          </a:p>
        </p:txBody>
      </p:sp>
    </p:spTree>
    <p:extLst>
      <p:ext uri="{BB962C8B-B14F-4D97-AF65-F5344CB8AC3E}">
        <p14:creationId xmlns:p14="http://schemas.microsoft.com/office/powerpoint/2010/main" val="2595453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AA2F-72F1-4D42-8860-619F330168EF}"/>
              </a:ext>
            </a:extLst>
          </p:cNvPr>
          <p:cNvSpPr>
            <a:spLocks noGrp="1"/>
          </p:cNvSpPr>
          <p:nvPr>
            <p:ph type="title"/>
          </p:nvPr>
        </p:nvSpPr>
        <p:spPr/>
        <p:txBody>
          <a:bodyPr/>
          <a:lstStyle/>
          <a:p>
            <a:r>
              <a:rPr lang="en-US" dirty="0"/>
              <a:t>Outlier Removal</a:t>
            </a:r>
            <a:endParaRPr lang="en-IN" dirty="0"/>
          </a:p>
        </p:txBody>
      </p:sp>
      <p:sp>
        <p:nvSpPr>
          <p:cNvPr id="6" name="Content Placeholder 5">
            <a:extLst>
              <a:ext uri="{FF2B5EF4-FFF2-40B4-BE49-F238E27FC236}">
                <a16:creationId xmlns:a16="http://schemas.microsoft.com/office/drawing/2014/main" id="{CDB25AD4-FE54-43D7-A7A2-D594F93440AB}"/>
              </a:ext>
            </a:extLst>
          </p:cNvPr>
          <p:cNvSpPr>
            <a:spLocks noGrp="1"/>
          </p:cNvSpPr>
          <p:nvPr>
            <p:ph idx="1"/>
          </p:nvPr>
        </p:nvSpPr>
        <p:spPr/>
        <p:txBody>
          <a:bodyPr/>
          <a:lstStyle/>
          <a:p>
            <a:r>
              <a:rPr lang="en-US" dirty="0"/>
              <a:t>I have removed outlier using zscore.</a:t>
            </a:r>
          </a:p>
          <a:p>
            <a:r>
              <a:rPr lang="en-US" dirty="0"/>
              <a:t>After removing outliers, data loss is about 7.8 %.</a:t>
            </a:r>
            <a:endParaRPr lang="en-IN" dirty="0"/>
          </a:p>
        </p:txBody>
      </p:sp>
    </p:spTree>
    <p:extLst>
      <p:ext uri="{BB962C8B-B14F-4D97-AF65-F5344CB8AC3E}">
        <p14:creationId xmlns:p14="http://schemas.microsoft.com/office/powerpoint/2010/main" val="1579029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DA3B-70C2-4B16-93C4-E0944471256A}"/>
              </a:ext>
            </a:extLst>
          </p:cNvPr>
          <p:cNvSpPr>
            <a:spLocks noGrp="1"/>
          </p:cNvSpPr>
          <p:nvPr>
            <p:ph type="title"/>
          </p:nvPr>
        </p:nvSpPr>
        <p:spPr/>
        <p:txBody>
          <a:bodyPr/>
          <a:lstStyle/>
          <a:p>
            <a:r>
              <a:rPr lang="en-US" dirty="0"/>
              <a:t>Standardization</a:t>
            </a:r>
            <a:endParaRPr lang="en-IN" dirty="0"/>
          </a:p>
        </p:txBody>
      </p:sp>
      <p:sp>
        <p:nvSpPr>
          <p:cNvPr id="3" name="Content Placeholder 2">
            <a:extLst>
              <a:ext uri="{FF2B5EF4-FFF2-40B4-BE49-F238E27FC236}">
                <a16:creationId xmlns:a16="http://schemas.microsoft.com/office/drawing/2014/main" id="{259CED4E-0D42-44AD-BF75-B34CAE3FFCBF}"/>
              </a:ext>
            </a:extLst>
          </p:cNvPr>
          <p:cNvSpPr>
            <a:spLocks noGrp="1"/>
          </p:cNvSpPr>
          <p:nvPr>
            <p:ph idx="1"/>
          </p:nvPr>
        </p:nvSpPr>
        <p:spPr/>
        <p:txBody>
          <a:bodyPr/>
          <a:lstStyle/>
          <a:p>
            <a:r>
              <a:rPr lang="en-US" dirty="0"/>
              <a:t>To generalize/standardize our data, first I have </a:t>
            </a:r>
            <a:r>
              <a:rPr lang="en-US" dirty="0" err="1"/>
              <a:t>splitted</a:t>
            </a:r>
            <a:r>
              <a:rPr lang="en-US" dirty="0"/>
              <a:t> my data between features and label.</a:t>
            </a:r>
          </a:p>
          <a:p>
            <a:r>
              <a:rPr lang="en-US" dirty="0"/>
              <a:t>In our target data, data is not balanced.</a:t>
            </a:r>
          </a:p>
          <a:p>
            <a:r>
              <a:rPr lang="en-US" dirty="0"/>
              <a:t>So using SMOTE ,I have oversample target data, so that I’ll not loose any information.</a:t>
            </a:r>
          </a:p>
          <a:p>
            <a:r>
              <a:rPr lang="en-US" dirty="0"/>
              <a:t>I have generalized data using StandardScaler method.</a:t>
            </a:r>
            <a:endParaRPr lang="en-IN" dirty="0"/>
          </a:p>
        </p:txBody>
      </p:sp>
    </p:spTree>
    <p:extLst>
      <p:ext uri="{BB962C8B-B14F-4D97-AF65-F5344CB8AC3E}">
        <p14:creationId xmlns:p14="http://schemas.microsoft.com/office/powerpoint/2010/main" val="4155840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5428-892E-4CE4-8EAB-2AA2CF4C1ED9}"/>
              </a:ext>
            </a:extLst>
          </p:cNvPr>
          <p:cNvSpPr>
            <a:spLocks noGrp="1"/>
          </p:cNvSpPr>
          <p:nvPr>
            <p:ph type="title"/>
          </p:nvPr>
        </p:nvSpPr>
        <p:spPr/>
        <p:txBody>
          <a:bodyPr/>
          <a:lstStyle/>
          <a:p>
            <a:r>
              <a:rPr lang="en-US" dirty="0"/>
              <a:t>Multicollinearity</a:t>
            </a:r>
            <a:endParaRPr lang="en-IN" dirty="0"/>
          </a:p>
        </p:txBody>
      </p:sp>
      <p:sp>
        <p:nvSpPr>
          <p:cNvPr id="3" name="Content Placeholder 2">
            <a:extLst>
              <a:ext uri="{FF2B5EF4-FFF2-40B4-BE49-F238E27FC236}">
                <a16:creationId xmlns:a16="http://schemas.microsoft.com/office/drawing/2014/main" id="{467E095C-3213-4C35-A91A-FD06EA328669}"/>
              </a:ext>
            </a:extLst>
          </p:cNvPr>
          <p:cNvSpPr>
            <a:spLocks noGrp="1"/>
          </p:cNvSpPr>
          <p:nvPr>
            <p:ph idx="1"/>
          </p:nvPr>
        </p:nvSpPr>
        <p:spPr/>
        <p:txBody>
          <a:bodyPr/>
          <a:lstStyle/>
          <a:p>
            <a:r>
              <a:rPr lang="en-IN" dirty="0"/>
              <a:t>I have checked multicollinearity using variance_inflation_factor.</a:t>
            </a:r>
          </a:p>
          <a:p>
            <a:r>
              <a:rPr lang="en-IN" dirty="0"/>
              <a:t>Dropped those columns, whose values are greater than 10. </a:t>
            </a:r>
          </a:p>
        </p:txBody>
      </p:sp>
    </p:spTree>
    <p:extLst>
      <p:ext uri="{BB962C8B-B14F-4D97-AF65-F5344CB8AC3E}">
        <p14:creationId xmlns:p14="http://schemas.microsoft.com/office/powerpoint/2010/main" val="3676144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C185-7C75-4C4A-9B4C-86A540C195FB}"/>
              </a:ext>
            </a:extLst>
          </p:cNvPr>
          <p:cNvSpPr>
            <a:spLocks noGrp="1"/>
          </p:cNvSpPr>
          <p:nvPr>
            <p:ph type="title"/>
          </p:nvPr>
        </p:nvSpPr>
        <p:spPr/>
        <p:txBody>
          <a:bodyPr/>
          <a:lstStyle/>
          <a:p>
            <a:r>
              <a:rPr lang="en-US" dirty="0"/>
              <a:t>Model Building</a:t>
            </a:r>
            <a:endParaRPr lang="en-IN" dirty="0"/>
          </a:p>
        </p:txBody>
      </p:sp>
      <p:sp>
        <p:nvSpPr>
          <p:cNvPr id="3" name="Content Placeholder 2">
            <a:extLst>
              <a:ext uri="{FF2B5EF4-FFF2-40B4-BE49-F238E27FC236}">
                <a16:creationId xmlns:a16="http://schemas.microsoft.com/office/drawing/2014/main" id="{0CBF1C99-8992-4B8E-BD1E-D25D4737ECC9}"/>
              </a:ext>
            </a:extLst>
          </p:cNvPr>
          <p:cNvSpPr>
            <a:spLocks noGrp="1"/>
          </p:cNvSpPr>
          <p:nvPr>
            <p:ph idx="1"/>
          </p:nvPr>
        </p:nvSpPr>
        <p:spPr/>
        <p:txBody>
          <a:bodyPr>
            <a:normAutofit fontScale="92500" lnSpcReduction="10000"/>
          </a:bodyPr>
          <a:lstStyle/>
          <a:p>
            <a:r>
              <a:rPr lang="en-US" dirty="0"/>
              <a:t>Since our label data is binary(0 and 1), So it is a binary classifier.</a:t>
            </a:r>
          </a:p>
          <a:p>
            <a:r>
              <a:rPr lang="en-US" dirty="0"/>
              <a:t>I have chosen following classifiers to build model:</a:t>
            </a:r>
          </a:p>
          <a:p>
            <a:pPr marL="0" indent="0">
              <a:buNone/>
            </a:pPr>
            <a:r>
              <a:rPr lang="en-US" dirty="0"/>
              <a:t>a)Logistic Regression</a:t>
            </a:r>
          </a:p>
          <a:p>
            <a:pPr marL="0" indent="0">
              <a:buNone/>
            </a:pPr>
            <a:r>
              <a:rPr lang="en-US" dirty="0"/>
              <a:t>b)Random Forest</a:t>
            </a:r>
          </a:p>
          <a:p>
            <a:pPr marL="0" indent="0">
              <a:buNone/>
            </a:pPr>
            <a:r>
              <a:rPr lang="en-US" dirty="0"/>
              <a:t>c)KNeighbors Classifier</a:t>
            </a:r>
          </a:p>
          <a:p>
            <a:pPr marL="0" indent="0">
              <a:buNone/>
            </a:pPr>
            <a:r>
              <a:rPr lang="en-US" dirty="0"/>
              <a:t>d)AdaBoosting Classifier</a:t>
            </a:r>
          </a:p>
          <a:p>
            <a:pPr marL="0" indent="0">
              <a:buNone/>
            </a:pPr>
            <a:r>
              <a:rPr lang="en-US" dirty="0"/>
              <a:t>e)DecisionTree Classifier</a:t>
            </a:r>
          </a:p>
          <a:p>
            <a:pPr marL="0" indent="0">
              <a:buNone/>
            </a:pPr>
            <a:r>
              <a:rPr lang="en-US" dirty="0"/>
              <a:t>As we know that RandomForest, DecisionTree and AdaBoosting, these classifier models are insensitive to outliers. So I have chosen these models to build model.</a:t>
            </a:r>
          </a:p>
          <a:p>
            <a:pPr marL="0" indent="0">
              <a:buNone/>
            </a:pPr>
            <a:endParaRPr lang="en-IN" dirty="0"/>
          </a:p>
        </p:txBody>
      </p:sp>
    </p:spTree>
    <p:extLst>
      <p:ext uri="{BB962C8B-B14F-4D97-AF65-F5344CB8AC3E}">
        <p14:creationId xmlns:p14="http://schemas.microsoft.com/office/powerpoint/2010/main" val="248455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E4446-05E7-4546-83B7-5382BACA1AE0}"/>
              </a:ext>
            </a:extLst>
          </p:cNvPr>
          <p:cNvSpPr>
            <a:spLocks noGrp="1"/>
          </p:cNvSpPr>
          <p:nvPr>
            <p:ph type="title"/>
          </p:nvPr>
        </p:nvSpPr>
        <p:spPr/>
        <p:txBody>
          <a:bodyPr/>
          <a:lstStyle/>
          <a:p>
            <a:r>
              <a:rPr lang="en-IN" dirty="0"/>
              <a:t>Problem Statement</a:t>
            </a:r>
          </a:p>
        </p:txBody>
      </p:sp>
      <p:sp>
        <p:nvSpPr>
          <p:cNvPr id="5" name="Content Placeholder 4">
            <a:extLst>
              <a:ext uri="{FF2B5EF4-FFF2-40B4-BE49-F238E27FC236}">
                <a16:creationId xmlns:a16="http://schemas.microsoft.com/office/drawing/2014/main" id="{26A6B873-0E36-4AB4-9053-0984F3CECBC8}"/>
              </a:ext>
            </a:extLst>
          </p:cNvPr>
          <p:cNvSpPr>
            <a:spLocks noGrp="1"/>
          </p:cNvSpPr>
          <p:nvPr>
            <p:ph idx="1"/>
          </p:nvPr>
        </p:nvSpPr>
        <p:spPr/>
        <p:txBody>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Today, microfinance is widely accepted as a poverty-reduction tool, representing $70 billion in outstanding loans and a global outreach of 200 million clients.</a:t>
            </a:r>
          </a:p>
          <a:p>
            <a:pPr marL="0" indent="0">
              <a:buNone/>
            </a:pP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a:p>
            <a:pPr marL="0" indent="0">
              <a:buNone/>
            </a:pP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latin typeface="Calibri" panose="020F0502020204030204" pitchFamily="34" charset="0"/>
                <a:ea typeface="Calibri" panose="020F0502020204030204" pitchFamily="34" charset="0"/>
                <a:cs typeface="Times New Roman" panose="02020603050405020304" pitchFamily="18" charset="0"/>
              </a:rPr>
              <a:t>    I have to make a model , which will </a:t>
            </a:r>
            <a:r>
              <a:rPr lang="en-US" sz="1800" dirty="0">
                <a:effectLst/>
                <a:latin typeface="Calibri" panose="020F0502020204030204" pitchFamily="34" charset="0"/>
                <a:ea typeface="Calibri" panose="020F0502020204030204" pitchFamily="34" charset="0"/>
                <a:cs typeface="Times New Roman" panose="02020603050405020304" pitchFamily="18" charset="0"/>
              </a:rPr>
              <a:t>predict in terms of a probability for each loan transaction, whether the customer will be paying back the loaned amount within 5 days of insurance of loan. In this case, Label ‘1’ indicates that the loan has been payed i.e. Non- defaulter, while, Label ‘0’ indicates that the loan has not been payed i.e. defaulter.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02177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9F90-56A8-4955-8C15-55472C04F976}"/>
              </a:ext>
            </a:extLst>
          </p:cNvPr>
          <p:cNvSpPr>
            <a:spLocks noGrp="1"/>
          </p:cNvSpPr>
          <p:nvPr>
            <p:ph type="title"/>
          </p:nvPr>
        </p:nvSpPr>
        <p:spPr/>
        <p:txBody>
          <a:bodyPr/>
          <a:lstStyle/>
          <a:p>
            <a:r>
              <a:rPr lang="en-IN" dirty="0"/>
              <a:t>Train Test Split and Importing necessary libraries</a:t>
            </a:r>
          </a:p>
        </p:txBody>
      </p:sp>
      <p:pic>
        <p:nvPicPr>
          <p:cNvPr id="5" name="Content Placeholder 4">
            <a:extLst>
              <a:ext uri="{FF2B5EF4-FFF2-40B4-BE49-F238E27FC236}">
                <a16:creationId xmlns:a16="http://schemas.microsoft.com/office/drawing/2014/main" id="{435DEC86-E4BF-49E4-8000-3316A5839BF9}"/>
              </a:ext>
            </a:extLst>
          </p:cNvPr>
          <p:cNvPicPr>
            <a:picLocks noGrp="1" noChangeAspect="1"/>
          </p:cNvPicPr>
          <p:nvPr>
            <p:ph idx="1"/>
          </p:nvPr>
        </p:nvPicPr>
        <p:blipFill rotWithShape="1">
          <a:blip r:embed="rId2"/>
          <a:srcRect l="8976" t="26649" r="16277" b="6187"/>
          <a:stretch/>
        </p:blipFill>
        <p:spPr>
          <a:xfrm>
            <a:off x="2249743" y="1485000"/>
            <a:ext cx="7692515" cy="3888000"/>
          </a:xfrm>
        </p:spPr>
      </p:pic>
    </p:spTree>
    <p:extLst>
      <p:ext uri="{BB962C8B-B14F-4D97-AF65-F5344CB8AC3E}">
        <p14:creationId xmlns:p14="http://schemas.microsoft.com/office/powerpoint/2010/main" val="3971429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58D1-67A7-40F8-8CBF-7A99E025817A}"/>
              </a:ext>
            </a:extLst>
          </p:cNvPr>
          <p:cNvSpPr>
            <a:spLocks noGrp="1"/>
          </p:cNvSpPr>
          <p:nvPr>
            <p:ph type="title"/>
          </p:nvPr>
        </p:nvSpPr>
        <p:spPr/>
        <p:txBody>
          <a:bodyPr/>
          <a:lstStyle/>
          <a:p>
            <a:r>
              <a:rPr lang="en-IN" dirty="0"/>
              <a:t>KNeighbors Classifier</a:t>
            </a:r>
          </a:p>
        </p:txBody>
      </p:sp>
      <p:sp>
        <p:nvSpPr>
          <p:cNvPr id="3" name="Content Placeholder 2">
            <a:extLst>
              <a:ext uri="{FF2B5EF4-FFF2-40B4-BE49-F238E27FC236}">
                <a16:creationId xmlns:a16="http://schemas.microsoft.com/office/drawing/2014/main" id="{407E7DA3-6DD6-46E3-954B-AD4D63F77F39}"/>
              </a:ext>
            </a:extLst>
          </p:cNvPr>
          <p:cNvSpPr>
            <a:spLocks noGrp="1"/>
          </p:cNvSpPr>
          <p:nvPr>
            <p:ph idx="1"/>
          </p:nvPr>
        </p:nvSpPr>
        <p:spPr/>
        <p:txBody>
          <a:bodyPr/>
          <a:lstStyle/>
          <a:p>
            <a:r>
              <a:rPr lang="en-IN" dirty="0"/>
              <a:t>Accuracy Score,f1 – score, precision, recall</a:t>
            </a:r>
          </a:p>
        </p:txBody>
      </p:sp>
      <p:pic>
        <p:nvPicPr>
          <p:cNvPr id="5" name="Picture 4">
            <a:extLst>
              <a:ext uri="{FF2B5EF4-FFF2-40B4-BE49-F238E27FC236}">
                <a16:creationId xmlns:a16="http://schemas.microsoft.com/office/drawing/2014/main" id="{78223EF5-B79C-4E05-A467-C4395A5E322D}"/>
              </a:ext>
            </a:extLst>
          </p:cNvPr>
          <p:cNvPicPr>
            <a:picLocks noChangeAspect="1"/>
          </p:cNvPicPr>
          <p:nvPr/>
        </p:nvPicPr>
        <p:blipFill rotWithShape="1">
          <a:blip r:embed="rId2"/>
          <a:srcRect l="15514" t="26579" r="51545" b="49411"/>
          <a:stretch/>
        </p:blipFill>
        <p:spPr>
          <a:xfrm>
            <a:off x="2151528" y="2707341"/>
            <a:ext cx="4016189" cy="1646612"/>
          </a:xfrm>
          <a:prstGeom prst="rect">
            <a:avLst/>
          </a:prstGeom>
        </p:spPr>
      </p:pic>
    </p:spTree>
    <p:extLst>
      <p:ext uri="{BB962C8B-B14F-4D97-AF65-F5344CB8AC3E}">
        <p14:creationId xmlns:p14="http://schemas.microsoft.com/office/powerpoint/2010/main" val="4175774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7825-5EBB-4166-8AC3-2A293B3C1DB2}"/>
              </a:ext>
            </a:extLst>
          </p:cNvPr>
          <p:cNvSpPr>
            <a:spLocks noGrp="1"/>
          </p:cNvSpPr>
          <p:nvPr>
            <p:ph type="title"/>
          </p:nvPr>
        </p:nvSpPr>
        <p:spPr/>
        <p:txBody>
          <a:bodyPr/>
          <a:lstStyle/>
          <a:p>
            <a:r>
              <a:rPr lang="en-IN" dirty="0"/>
              <a:t> KNeighbors Classifier :Confusion Matrix</a:t>
            </a:r>
          </a:p>
        </p:txBody>
      </p:sp>
      <p:pic>
        <p:nvPicPr>
          <p:cNvPr id="5" name="Content Placeholder 4">
            <a:extLst>
              <a:ext uri="{FF2B5EF4-FFF2-40B4-BE49-F238E27FC236}">
                <a16:creationId xmlns:a16="http://schemas.microsoft.com/office/drawing/2014/main" id="{D31FDABA-78EB-4EE1-BD38-07BD52803027}"/>
              </a:ext>
            </a:extLst>
          </p:cNvPr>
          <p:cNvPicPr>
            <a:picLocks noGrp="1" noChangeAspect="1"/>
          </p:cNvPicPr>
          <p:nvPr>
            <p:ph idx="1"/>
          </p:nvPr>
        </p:nvPicPr>
        <p:blipFill rotWithShape="1">
          <a:blip r:embed="rId2"/>
          <a:srcRect l="16624" t="27474" r="42815" b="5157"/>
          <a:stretch/>
        </p:blipFill>
        <p:spPr>
          <a:xfrm>
            <a:off x="3514164" y="1963270"/>
            <a:ext cx="4122933" cy="3852000"/>
          </a:xfrm>
        </p:spPr>
      </p:pic>
    </p:spTree>
    <p:extLst>
      <p:ext uri="{BB962C8B-B14F-4D97-AF65-F5344CB8AC3E}">
        <p14:creationId xmlns:p14="http://schemas.microsoft.com/office/powerpoint/2010/main" val="2603235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4509-D197-4720-B963-9B3AD467A424}"/>
              </a:ext>
            </a:extLst>
          </p:cNvPr>
          <p:cNvSpPr>
            <a:spLocks noGrp="1"/>
          </p:cNvSpPr>
          <p:nvPr>
            <p:ph type="title"/>
          </p:nvPr>
        </p:nvSpPr>
        <p:spPr/>
        <p:txBody>
          <a:bodyPr/>
          <a:lstStyle/>
          <a:p>
            <a:r>
              <a:rPr lang="en-IN" dirty="0"/>
              <a:t>DecisionTree Classifier:</a:t>
            </a:r>
            <a:br>
              <a:rPr lang="en-IN" dirty="0"/>
            </a:br>
            <a:r>
              <a:rPr lang="en-IN" sz="2400" dirty="0"/>
              <a:t>Classification Report and Confusion Matrix</a:t>
            </a:r>
          </a:p>
        </p:txBody>
      </p:sp>
      <p:pic>
        <p:nvPicPr>
          <p:cNvPr id="6" name="Content Placeholder 5">
            <a:extLst>
              <a:ext uri="{FF2B5EF4-FFF2-40B4-BE49-F238E27FC236}">
                <a16:creationId xmlns:a16="http://schemas.microsoft.com/office/drawing/2014/main" id="{16FA2729-351E-4B19-A3CE-523EC816DFE9}"/>
              </a:ext>
            </a:extLst>
          </p:cNvPr>
          <p:cNvPicPr>
            <a:picLocks noGrp="1" noChangeAspect="1"/>
          </p:cNvPicPr>
          <p:nvPr>
            <p:ph sz="half" idx="1"/>
          </p:nvPr>
        </p:nvPicPr>
        <p:blipFill rotWithShape="1">
          <a:blip r:embed="rId2"/>
          <a:srcRect l="16523" t="26828" r="45068" b="43030"/>
          <a:stretch/>
        </p:blipFill>
        <p:spPr>
          <a:xfrm>
            <a:off x="1694309" y="3325904"/>
            <a:ext cx="5056163" cy="2232000"/>
          </a:xfrm>
        </p:spPr>
      </p:pic>
      <p:pic>
        <p:nvPicPr>
          <p:cNvPr id="8" name="Content Placeholder 7">
            <a:extLst>
              <a:ext uri="{FF2B5EF4-FFF2-40B4-BE49-F238E27FC236}">
                <a16:creationId xmlns:a16="http://schemas.microsoft.com/office/drawing/2014/main" id="{5632BD10-0F63-4CB4-BBAB-74097B472EE3}"/>
              </a:ext>
            </a:extLst>
          </p:cNvPr>
          <p:cNvPicPr>
            <a:picLocks noGrp="1" noChangeAspect="1"/>
          </p:cNvPicPr>
          <p:nvPr>
            <p:ph sz="half" idx="2"/>
          </p:nvPr>
        </p:nvPicPr>
        <p:blipFill rotWithShape="1">
          <a:blip r:embed="rId3"/>
          <a:srcRect l="16586" t="26828" r="36937" b="7710"/>
          <a:stretch/>
        </p:blipFill>
        <p:spPr>
          <a:xfrm>
            <a:off x="7031596" y="3325904"/>
            <a:ext cx="4225759" cy="3348000"/>
          </a:xfrm>
        </p:spPr>
      </p:pic>
    </p:spTree>
    <p:extLst>
      <p:ext uri="{BB962C8B-B14F-4D97-AF65-F5344CB8AC3E}">
        <p14:creationId xmlns:p14="http://schemas.microsoft.com/office/powerpoint/2010/main" val="148638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BB5C-89F8-45A4-8688-0E43A3FD6653}"/>
              </a:ext>
            </a:extLst>
          </p:cNvPr>
          <p:cNvSpPr>
            <a:spLocks noGrp="1"/>
          </p:cNvSpPr>
          <p:nvPr>
            <p:ph type="title"/>
          </p:nvPr>
        </p:nvSpPr>
        <p:spPr/>
        <p:txBody>
          <a:bodyPr/>
          <a:lstStyle/>
          <a:p>
            <a:r>
              <a:rPr lang="en-IN" dirty="0"/>
              <a:t>AdaBoost Classifier:</a:t>
            </a:r>
            <a:br>
              <a:rPr lang="en-IN" dirty="0"/>
            </a:br>
            <a:r>
              <a:rPr lang="en-IN" sz="3200" dirty="0"/>
              <a:t>Classification Report and Confusion Matrix</a:t>
            </a:r>
          </a:p>
        </p:txBody>
      </p:sp>
      <p:pic>
        <p:nvPicPr>
          <p:cNvPr id="8" name="Content Placeholder 7">
            <a:extLst>
              <a:ext uri="{FF2B5EF4-FFF2-40B4-BE49-F238E27FC236}">
                <a16:creationId xmlns:a16="http://schemas.microsoft.com/office/drawing/2014/main" id="{E80FF1C8-52F6-42D3-8728-A77C6732C633}"/>
              </a:ext>
            </a:extLst>
          </p:cNvPr>
          <p:cNvPicPr>
            <a:picLocks noGrp="1" noChangeAspect="1"/>
          </p:cNvPicPr>
          <p:nvPr>
            <p:ph sz="half" idx="1"/>
          </p:nvPr>
        </p:nvPicPr>
        <p:blipFill rotWithShape="1">
          <a:blip r:embed="rId2"/>
          <a:srcRect l="17388" t="25290" r="48010" b="43645"/>
          <a:stretch/>
        </p:blipFill>
        <p:spPr>
          <a:xfrm>
            <a:off x="1739134" y="2349000"/>
            <a:ext cx="4277220" cy="2160000"/>
          </a:xfrm>
        </p:spPr>
      </p:pic>
      <p:pic>
        <p:nvPicPr>
          <p:cNvPr id="10" name="Content Placeholder 9">
            <a:extLst>
              <a:ext uri="{FF2B5EF4-FFF2-40B4-BE49-F238E27FC236}">
                <a16:creationId xmlns:a16="http://schemas.microsoft.com/office/drawing/2014/main" id="{CA004CA6-F063-42EB-9B55-DBFA74390C5C}"/>
              </a:ext>
            </a:extLst>
          </p:cNvPr>
          <p:cNvPicPr>
            <a:picLocks noGrp="1" noChangeAspect="1"/>
          </p:cNvPicPr>
          <p:nvPr>
            <p:ph sz="half" idx="2"/>
          </p:nvPr>
        </p:nvPicPr>
        <p:blipFill rotWithShape="1">
          <a:blip r:embed="rId3"/>
          <a:srcRect l="13581" t="29234" r="32958" b="6931"/>
          <a:stretch/>
        </p:blipFill>
        <p:spPr>
          <a:xfrm>
            <a:off x="6875929" y="1557000"/>
            <a:ext cx="5574209" cy="3744000"/>
          </a:xfrm>
        </p:spPr>
      </p:pic>
    </p:spTree>
    <p:extLst>
      <p:ext uri="{BB962C8B-B14F-4D97-AF65-F5344CB8AC3E}">
        <p14:creationId xmlns:p14="http://schemas.microsoft.com/office/powerpoint/2010/main" val="192380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9FF9-6908-46EF-9B41-53B63DEC5B78}"/>
              </a:ext>
            </a:extLst>
          </p:cNvPr>
          <p:cNvSpPr>
            <a:spLocks noGrp="1"/>
          </p:cNvSpPr>
          <p:nvPr>
            <p:ph type="title"/>
          </p:nvPr>
        </p:nvSpPr>
        <p:spPr/>
        <p:txBody>
          <a:bodyPr/>
          <a:lstStyle/>
          <a:p>
            <a:r>
              <a:rPr lang="en-IN" dirty="0"/>
              <a:t>RandomForest Classifier:</a:t>
            </a:r>
            <a:br>
              <a:rPr lang="en-IN" dirty="0"/>
            </a:br>
            <a:r>
              <a:rPr lang="en-IN" sz="3200" dirty="0"/>
              <a:t>Classification Report and Confusion Matrix</a:t>
            </a:r>
          </a:p>
        </p:txBody>
      </p:sp>
      <p:pic>
        <p:nvPicPr>
          <p:cNvPr id="6" name="Content Placeholder 5">
            <a:extLst>
              <a:ext uri="{FF2B5EF4-FFF2-40B4-BE49-F238E27FC236}">
                <a16:creationId xmlns:a16="http://schemas.microsoft.com/office/drawing/2014/main" id="{B4E53CC7-4720-4B15-86D5-8DCA6143FAF9}"/>
              </a:ext>
            </a:extLst>
          </p:cNvPr>
          <p:cNvPicPr>
            <a:picLocks noGrp="1" noChangeAspect="1"/>
          </p:cNvPicPr>
          <p:nvPr>
            <p:ph sz="half" idx="1"/>
          </p:nvPr>
        </p:nvPicPr>
        <p:blipFill rotWithShape="1">
          <a:blip r:embed="rId2"/>
          <a:srcRect l="15830" t="24675" r="48529" b="44259"/>
          <a:stretch/>
        </p:blipFill>
        <p:spPr>
          <a:xfrm>
            <a:off x="1658469" y="2367000"/>
            <a:ext cx="5433518" cy="2664000"/>
          </a:xfrm>
        </p:spPr>
      </p:pic>
      <p:pic>
        <p:nvPicPr>
          <p:cNvPr id="8" name="Content Placeholder 7">
            <a:extLst>
              <a:ext uri="{FF2B5EF4-FFF2-40B4-BE49-F238E27FC236}">
                <a16:creationId xmlns:a16="http://schemas.microsoft.com/office/drawing/2014/main" id="{959F69B5-550A-415C-8C4E-C86AFFCF84EF}"/>
              </a:ext>
            </a:extLst>
          </p:cNvPr>
          <p:cNvPicPr>
            <a:picLocks noGrp="1" noChangeAspect="1"/>
          </p:cNvPicPr>
          <p:nvPr>
            <p:ph sz="half" idx="2"/>
          </p:nvPr>
        </p:nvPicPr>
        <p:blipFill rotWithShape="1">
          <a:blip r:embed="rId3"/>
          <a:srcRect l="16003" t="33595" r="45761" b="7659"/>
          <a:stretch/>
        </p:blipFill>
        <p:spPr>
          <a:xfrm>
            <a:off x="7001435" y="2043000"/>
            <a:ext cx="4332037" cy="3744000"/>
          </a:xfrm>
        </p:spPr>
      </p:pic>
    </p:spTree>
    <p:extLst>
      <p:ext uri="{BB962C8B-B14F-4D97-AF65-F5344CB8AC3E}">
        <p14:creationId xmlns:p14="http://schemas.microsoft.com/office/powerpoint/2010/main" val="3175610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25FC-7AA7-473B-99FE-430B419E5379}"/>
              </a:ext>
            </a:extLst>
          </p:cNvPr>
          <p:cNvSpPr>
            <a:spLocks noGrp="1"/>
          </p:cNvSpPr>
          <p:nvPr>
            <p:ph type="title"/>
          </p:nvPr>
        </p:nvSpPr>
        <p:spPr/>
        <p:txBody>
          <a:bodyPr/>
          <a:lstStyle/>
          <a:p>
            <a:r>
              <a:rPr lang="en-IN" dirty="0"/>
              <a:t>LogisticRegression Classifier:</a:t>
            </a:r>
            <a:br>
              <a:rPr lang="en-IN" dirty="0"/>
            </a:br>
            <a:r>
              <a:rPr lang="en-IN" sz="2400" dirty="0"/>
              <a:t>Classification Report and Confusion Matrix</a:t>
            </a:r>
          </a:p>
        </p:txBody>
      </p:sp>
      <p:pic>
        <p:nvPicPr>
          <p:cNvPr id="6" name="Content Placeholder 5">
            <a:extLst>
              <a:ext uri="{FF2B5EF4-FFF2-40B4-BE49-F238E27FC236}">
                <a16:creationId xmlns:a16="http://schemas.microsoft.com/office/drawing/2014/main" id="{081F9B94-FA40-4283-99D5-35807A0EF9AD}"/>
              </a:ext>
            </a:extLst>
          </p:cNvPr>
          <p:cNvPicPr>
            <a:picLocks noGrp="1" noChangeAspect="1"/>
          </p:cNvPicPr>
          <p:nvPr>
            <p:ph sz="half" idx="1"/>
          </p:nvPr>
        </p:nvPicPr>
        <p:blipFill rotWithShape="1">
          <a:blip r:embed="rId2"/>
          <a:srcRect l="15657" t="36055" r="45934" b="33802"/>
          <a:stretch/>
        </p:blipFill>
        <p:spPr>
          <a:xfrm>
            <a:off x="1649489" y="2403000"/>
            <a:ext cx="4648408" cy="2052000"/>
          </a:xfrm>
        </p:spPr>
      </p:pic>
      <p:pic>
        <p:nvPicPr>
          <p:cNvPr id="8" name="Content Placeholder 7">
            <a:extLst>
              <a:ext uri="{FF2B5EF4-FFF2-40B4-BE49-F238E27FC236}">
                <a16:creationId xmlns:a16="http://schemas.microsoft.com/office/drawing/2014/main" id="{DB7F5043-159A-4D69-906C-4FC2EFAE2244}"/>
              </a:ext>
            </a:extLst>
          </p:cNvPr>
          <p:cNvPicPr>
            <a:picLocks noGrp="1" noChangeAspect="1"/>
          </p:cNvPicPr>
          <p:nvPr>
            <p:ph sz="half" idx="2"/>
          </p:nvPr>
        </p:nvPicPr>
        <p:blipFill rotWithShape="1">
          <a:blip r:embed="rId3"/>
          <a:srcRect l="17041" t="26827" r="40225" b="5812"/>
          <a:stretch/>
        </p:blipFill>
        <p:spPr>
          <a:xfrm>
            <a:off x="7055201" y="1971000"/>
            <a:ext cx="4100888" cy="3636000"/>
          </a:xfrm>
        </p:spPr>
      </p:pic>
    </p:spTree>
    <p:extLst>
      <p:ext uri="{BB962C8B-B14F-4D97-AF65-F5344CB8AC3E}">
        <p14:creationId xmlns:p14="http://schemas.microsoft.com/office/powerpoint/2010/main" val="353077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F486A9-D53A-44AE-B463-CB32BD0C535E}"/>
              </a:ext>
            </a:extLst>
          </p:cNvPr>
          <p:cNvSpPr>
            <a:spLocks noGrp="1"/>
          </p:cNvSpPr>
          <p:nvPr>
            <p:ph type="title"/>
          </p:nvPr>
        </p:nvSpPr>
        <p:spPr/>
        <p:txBody>
          <a:bodyPr/>
          <a:lstStyle/>
          <a:p>
            <a:r>
              <a:rPr lang="en-IN" dirty="0"/>
              <a:t>Cross Validation</a:t>
            </a:r>
          </a:p>
        </p:txBody>
      </p:sp>
      <p:sp>
        <p:nvSpPr>
          <p:cNvPr id="6" name="Picture Placeholder 5">
            <a:extLst>
              <a:ext uri="{FF2B5EF4-FFF2-40B4-BE49-F238E27FC236}">
                <a16:creationId xmlns:a16="http://schemas.microsoft.com/office/drawing/2014/main" id="{6B712907-1F1E-4455-AB87-275412FAEEDF}"/>
              </a:ext>
            </a:extLst>
          </p:cNvPr>
          <p:cNvSpPr>
            <a:spLocks noGrp="1"/>
          </p:cNvSpPr>
          <p:nvPr>
            <p:ph type="pic" idx="1"/>
          </p:nvPr>
        </p:nvSpPr>
        <p:spPr/>
      </p:sp>
      <p:sp>
        <p:nvSpPr>
          <p:cNvPr id="7" name="Text Placeholder 6">
            <a:extLst>
              <a:ext uri="{FF2B5EF4-FFF2-40B4-BE49-F238E27FC236}">
                <a16:creationId xmlns:a16="http://schemas.microsoft.com/office/drawing/2014/main" id="{9DCDDBB6-E30F-4963-95A4-3841711DCC89}"/>
              </a:ext>
            </a:extLst>
          </p:cNvPr>
          <p:cNvSpPr>
            <a:spLocks noGrp="1"/>
          </p:cNvSpPr>
          <p:nvPr>
            <p:ph type="body" sz="half" idx="2"/>
          </p:nvPr>
        </p:nvSpPr>
        <p:spPr/>
        <p:txBody>
          <a:bodyPr/>
          <a:lstStyle/>
          <a:p>
            <a:r>
              <a:rPr lang="en-IN" dirty="0"/>
              <a:t>Cross validation to check how are our models </a:t>
            </a:r>
          </a:p>
          <a:p>
            <a:r>
              <a:rPr lang="en-IN" dirty="0"/>
              <a:t>Are performing on unseen data. Our model is performing well for unseen data also.</a:t>
            </a:r>
          </a:p>
          <a:p>
            <a:r>
              <a:rPr lang="en-IN" dirty="0"/>
              <a:t>Highest score is for Random Forest, So I have done hyperparameter tuning for Random Forest .</a:t>
            </a:r>
          </a:p>
          <a:p>
            <a:endParaRPr lang="en-IN" dirty="0"/>
          </a:p>
          <a:p>
            <a:endParaRPr lang="en-IN" dirty="0"/>
          </a:p>
        </p:txBody>
      </p:sp>
      <p:pic>
        <p:nvPicPr>
          <p:cNvPr id="9" name="Picture 8">
            <a:extLst>
              <a:ext uri="{FF2B5EF4-FFF2-40B4-BE49-F238E27FC236}">
                <a16:creationId xmlns:a16="http://schemas.microsoft.com/office/drawing/2014/main" id="{91808265-5E70-4E81-93D3-598AB5BE2A69}"/>
              </a:ext>
            </a:extLst>
          </p:cNvPr>
          <p:cNvPicPr>
            <a:picLocks noChangeAspect="1"/>
          </p:cNvPicPr>
          <p:nvPr/>
        </p:nvPicPr>
        <p:blipFill rotWithShape="1">
          <a:blip r:embed="rId2"/>
          <a:srcRect l="17793" t="27190" r="38016" b="6666"/>
          <a:stretch/>
        </p:blipFill>
        <p:spPr>
          <a:xfrm>
            <a:off x="5183188" y="987426"/>
            <a:ext cx="7008812" cy="4983068"/>
          </a:xfrm>
          <a:prstGeom prst="rect">
            <a:avLst/>
          </a:prstGeom>
        </p:spPr>
      </p:pic>
      <p:pic>
        <p:nvPicPr>
          <p:cNvPr id="11" name="Picture 10">
            <a:extLst>
              <a:ext uri="{FF2B5EF4-FFF2-40B4-BE49-F238E27FC236}">
                <a16:creationId xmlns:a16="http://schemas.microsoft.com/office/drawing/2014/main" id="{B822E55F-E391-4E7F-BB38-515B05FA8F83}"/>
              </a:ext>
            </a:extLst>
          </p:cNvPr>
          <p:cNvPicPr>
            <a:picLocks noChangeAspect="1"/>
          </p:cNvPicPr>
          <p:nvPr/>
        </p:nvPicPr>
        <p:blipFill rotWithShape="1">
          <a:blip r:embed="rId3"/>
          <a:srcRect l="19633" t="27339" r="41103" b="56732"/>
          <a:stretch/>
        </p:blipFill>
        <p:spPr>
          <a:xfrm>
            <a:off x="5441576" y="5970494"/>
            <a:ext cx="6750424" cy="887506"/>
          </a:xfrm>
          <a:prstGeom prst="rect">
            <a:avLst/>
          </a:prstGeom>
        </p:spPr>
      </p:pic>
    </p:spTree>
    <p:extLst>
      <p:ext uri="{BB962C8B-B14F-4D97-AF65-F5344CB8AC3E}">
        <p14:creationId xmlns:p14="http://schemas.microsoft.com/office/powerpoint/2010/main" val="2066579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E419-3055-4681-89CD-CA6847D2FC03}"/>
              </a:ext>
            </a:extLst>
          </p:cNvPr>
          <p:cNvSpPr>
            <a:spLocks noGrp="1"/>
          </p:cNvSpPr>
          <p:nvPr>
            <p:ph type="title"/>
          </p:nvPr>
        </p:nvSpPr>
        <p:spPr/>
        <p:txBody>
          <a:bodyPr/>
          <a:lstStyle/>
          <a:p>
            <a:r>
              <a:rPr lang="en-IN" dirty="0"/>
              <a:t>HyperParameter Tuning</a:t>
            </a:r>
          </a:p>
        </p:txBody>
      </p:sp>
      <p:sp>
        <p:nvSpPr>
          <p:cNvPr id="3" name="Picture Placeholder 2">
            <a:extLst>
              <a:ext uri="{FF2B5EF4-FFF2-40B4-BE49-F238E27FC236}">
                <a16:creationId xmlns:a16="http://schemas.microsoft.com/office/drawing/2014/main" id="{B53C348B-B62F-4E8A-A9D5-BCE9645E404A}"/>
              </a:ext>
            </a:extLst>
          </p:cNvPr>
          <p:cNvSpPr>
            <a:spLocks noGrp="1"/>
          </p:cNvSpPr>
          <p:nvPr>
            <p:ph type="pic" idx="1"/>
          </p:nvPr>
        </p:nvSpPr>
        <p:spPr/>
      </p:sp>
      <p:sp>
        <p:nvSpPr>
          <p:cNvPr id="4" name="Text Placeholder 3">
            <a:extLst>
              <a:ext uri="{FF2B5EF4-FFF2-40B4-BE49-F238E27FC236}">
                <a16:creationId xmlns:a16="http://schemas.microsoft.com/office/drawing/2014/main" id="{F04658F9-C50B-4733-8445-DFC91327F365}"/>
              </a:ext>
            </a:extLst>
          </p:cNvPr>
          <p:cNvSpPr>
            <a:spLocks noGrp="1"/>
          </p:cNvSpPr>
          <p:nvPr>
            <p:ph type="body" sz="half" idx="2"/>
          </p:nvPr>
        </p:nvSpPr>
        <p:spPr/>
        <p:txBody>
          <a:bodyPr/>
          <a:lstStyle/>
          <a:p>
            <a:r>
              <a:rPr lang="en-IN" dirty="0"/>
              <a:t>After HyperParameter tuning, Score has not increased. Model is giving good result with default parameters.</a:t>
            </a:r>
          </a:p>
        </p:txBody>
      </p:sp>
      <p:pic>
        <p:nvPicPr>
          <p:cNvPr id="6" name="Picture 5">
            <a:extLst>
              <a:ext uri="{FF2B5EF4-FFF2-40B4-BE49-F238E27FC236}">
                <a16:creationId xmlns:a16="http://schemas.microsoft.com/office/drawing/2014/main" id="{0958DFA1-A6B9-4E38-AEE1-566474A4CD22}"/>
              </a:ext>
            </a:extLst>
          </p:cNvPr>
          <p:cNvPicPr>
            <a:picLocks noChangeAspect="1"/>
          </p:cNvPicPr>
          <p:nvPr/>
        </p:nvPicPr>
        <p:blipFill rotWithShape="1">
          <a:blip r:embed="rId2"/>
          <a:srcRect l="17573" t="27582" r="29412" b="5228"/>
          <a:stretch/>
        </p:blipFill>
        <p:spPr>
          <a:xfrm>
            <a:off x="5056094" y="996950"/>
            <a:ext cx="6992472" cy="4872038"/>
          </a:xfrm>
          <a:prstGeom prst="rect">
            <a:avLst/>
          </a:prstGeom>
        </p:spPr>
      </p:pic>
    </p:spTree>
    <p:extLst>
      <p:ext uri="{BB962C8B-B14F-4D97-AF65-F5344CB8AC3E}">
        <p14:creationId xmlns:p14="http://schemas.microsoft.com/office/powerpoint/2010/main" val="1262417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EE0AD-BB9B-4825-BE0A-108A6C291052}"/>
              </a:ext>
            </a:extLst>
          </p:cNvPr>
          <p:cNvSpPr>
            <a:spLocks noGrp="1"/>
          </p:cNvSpPr>
          <p:nvPr>
            <p:ph type="title"/>
          </p:nvPr>
        </p:nvSpPr>
        <p:spPr/>
        <p:txBody>
          <a:bodyPr/>
          <a:lstStyle/>
          <a:p>
            <a:r>
              <a:rPr lang="en-IN" dirty="0"/>
              <a:t>Roc </a:t>
            </a:r>
            <a:r>
              <a:rPr lang="en-IN" dirty="0" err="1"/>
              <a:t>Auc</a:t>
            </a:r>
            <a:r>
              <a:rPr lang="en-IN" dirty="0"/>
              <a:t> Curve</a:t>
            </a:r>
          </a:p>
        </p:txBody>
      </p:sp>
      <p:sp>
        <p:nvSpPr>
          <p:cNvPr id="3" name="Picture Placeholder 2">
            <a:extLst>
              <a:ext uri="{FF2B5EF4-FFF2-40B4-BE49-F238E27FC236}">
                <a16:creationId xmlns:a16="http://schemas.microsoft.com/office/drawing/2014/main" id="{BD503CF4-7F3C-48D0-B66E-222887E99E02}"/>
              </a:ext>
            </a:extLst>
          </p:cNvPr>
          <p:cNvSpPr>
            <a:spLocks noGrp="1"/>
          </p:cNvSpPr>
          <p:nvPr>
            <p:ph type="pic" idx="1"/>
          </p:nvPr>
        </p:nvSpPr>
        <p:spPr/>
      </p:sp>
      <p:sp>
        <p:nvSpPr>
          <p:cNvPr id="4" name="Text Placeholder 3">
            <a:extLst>
              <a:ext uri="{FF2B5EF4-FFF2-40B4-BE49-F238E27FC236}">
                <a16:creationId xmlns:a16="http://schemas.microsoft.com/office/drawing/2014/main" id="{2193C672-6616-4DE3-84B6-EFC687A14348}"/>
              </a:ext>
            </a:extLst>
          </p:cNvPr>
          <p:cNvSpPr>
            <a:spLocks noGrp="1"/>
          </p:cNvSpPr>
          <p:nvPr>
            <p:ph type="body" sz="half" idx="2"/>
          </p:nvPr>
        </p:nvSpPr>
        <p:spPr/>
        <p:txBody>
          <a:bodyPr/>
          <a:lstStyle/>
          <a:p>
            <a:r>
              <a:rPr lang="en-IN" dirty="0"/>
              <a:t>Area under curve is highest for Random Forest.</a:t>
            </a:r>
          </a:p>
        </p:txBody>
      </p:sp>
      <p:pic>
        <p:nvPicPr>
          <p:cNvPr id="6" name="Picture 5">
            <a:extLst>
              <a:ext uri="{FF2B5EF4-FFF2-40B4-BE49-F238E27FC236}">
                <a16:creationId xmlns:a16="http://schemas.microsoft.com/office/drawing/2014/main" id="{8CB80056-38BB-4C3B-9E82-CC513ABEC6D2}"/>
              </a:ext>
            </a:extLst>
          </p:cNvPr>
          <p:cNvPicPr>
            <a:picLocks noChangeAspect="1"/>
          </p:cNvPicPr>
          <p:nvPr/>
        </p:nvPicPr>
        <p:blipFill rotWithShape="1">
          <a:blip r:embed="rId2"/>
          <a:srcRect l="16106" t="25752" r="31498" b="8627"/>
          <a:stretch/>
        </p:blipFill>
        <p:spPr>
          <a:xfrm>
            <a:off x="5183188" y="987426"/>
            <a:ext cx="6318530" cy="5278904"/>
          </a:xfrm>
          <a:prstGeom prst="rect">
            <a:avLst/>
          </a:prstGeom>
        </p:spPr>
      </p:pic>
    </p:spTree>
    <p:extLst>
      <p:ext uri="{BB962C8B-B14F-4D97-AF65-F5344CB8AC3E}">
        <p14:creationId xmlns:p14="http://schemas.microsoft.com/office/powerpoint/2010/main" val="2891347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00C39-6E15-4231-8282-9ED97EDFD4C4}"/>
              </a:ext>
            </a:extLst>
          </p:cNvPr>
          <p:cNvSpPr>
            <a:spLocks noGrp="1"/>
          </p:cNvSpPr>
          <p:nvPr>
            <p:ph type="title"/>
          </p:nvPr>
        </p:nvSpPr>
        <p:spPr/>
        <p:txBody>
          <a:bodyPr/>
          <a:lstStyle/>
          <a:p>
            <a:r>
              <a:rPr lang="en-US" dirty="0"/>
              <a:t>Definition</a:t>
            </a:r>
            <a:endParaRPr lang="en-IN" dirty="0"/>
          </a:p>
        </p:txBody>
      </p:sp>
      <p:sp>
        <p:nvSpPr>
          <p:cNvPr id="3" name="Content Placeholder 2">
            <a:extLst>
              <a:ext uri="{FF2B5EF4-FFF2-40B4-BE49-F238E27FC236}">
                <a16:creationId xmlns:a16="http://schemas.microsoft.com/office/drawing/2014/main" id="{97587A86-824B-4C82-B0D3-8038FA9ED27B}"/>
              </a:ext>
            </a:extLst>
          </p:cNvPr>
          <p:cNvSpPr>
            <a:spLocks noGrp="1"/>
          </p:cNvSpPr>
          <p:nvPr>
            <p:ph idx="1"/>
          </p:nvPr>
        </p:nvSpPr>
        <p:spPr/>
        <p:txBody>
          <a:bodyPr>
            <a:normAutofit/>
          </a:bodyPr>
          <a:lstStyle/>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a:t>
            </a: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Today, microfinance is widely accepted as a poverty-reduction tool, representing $70 billion in outstanding loans and a global outreach of 200 million clients.</a:t>
            </a: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565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411AF-71E8-4C43-94DF-00EC1E2635D1}"/>
              </a:ext>
            </a:extLst>
          </p:cNvPr>
          <p:cNvSpPr>
            <a:spLocks noGrp="1"/>
          </p:cNvSpPr>
          <p:nvPr>
            <p:ph type="title"/>
          </p:nvPr>
        </p:nvSpPr>
        <p:spPr/>
        <p:txBody>
          <a:bodyPr/>
          <a:lstStyle/>
          <a:p>
            <a:r>
              <a:rPr lang="en-IN" dirty="0"/>
              <a:t>Saving Model</a:t>
            </a:r>
          </a:p>
        </p:txBody>
      </p:sp>
      <p:sp>
        <p:nvSpPr>
          <p:cNvPr id="3" name="Picture Placeholder 2">
            <a:extLst>
              <a:ext uri="{FF2B5EF4-FFF2-40B4-BE49-F238E27FC236}">
                <a16:creationId xmlns:a16="http://schemas.microsoft.com/office/drawing/2014/main" id="{939E81D8-D39A-42C2-AB99-816BD92B1BF8}"/>
              </a:ext>
            </a:extLst>
          </p:cNvPr>
          <p:cNvSpPr>
            <a:spLocks noGrp="1"/>
          </p:cNvSpPr>
          <p:nvPr>
            <p:ph type="pic" idx="1"/>
          </p:nvPr>
        </p:nvSpPr>
        <p:spPr/>
      </p:sp>
      <p:sp>
        <p:nvSpPr>
          <p:cNvPr id="4" name="Text Placeholder 3">
            <a:extLst>
              <a:ext uri="{FF2B5EF4-FFF2-40B4-BE49-F238E27FC236}">
                <a16:creationId xmlns:a16="http://schemas.microsoft.com/office/drawing/2014/main" id="{81CE7EDB-5522-4E58-A64C-7B5A7CEDD7A0}"/>
              </a:ext>
            </a:extLst>
          </p:cNvPr>
          <p:cNvSpPr>
            <a:spLocks noGrp="1"/>
          </p:cNvSpPr>
          <p:nvPr>
            <p:ph type="body" sz="half" idx="2"/>
          </p:nvPr>
        </p:nvSpPr>
        <p:spPr/>
        <p:txBody>
          <a:bodyPr/>
          <a:lstStyle/>
          <a:p>
            <a:r>
              <a:rPr lang="en-IN" dirty="0"/>
              <a:t>I have saved my model using pickle.</a:t>
            </a:r>
          </a:p>
        </p:txBody>
      </p:sp>
      <p:pic>
        <p:nvPicPr>
          <p:cNvPr id="6" name="Picture 5">
            <a:extLst>
              <a:ext uri="{FF2B5EF4-FFF2-40B4-BE49-F238E27FC236}">
                <a16:creationId xmlns:a16="http://schemas.microsoft.com/office/drawing/2014/main" id="{C03224B2-4284-450F-AE4E-A1B0624AE443}"/>
              </a:ext>
            </a:extLst>
          </p:cNvPr>
          <p:cNvPicPr>
            <a:picLocks noChangeAspect="1"/>
          </p:cNvPicPr>
          <p:nvPr/>
        </p:nvPicPr>
        <p:blipFill rotWithShape="1">
          <a:blip r:embed="rId2"/>
          <a:srcRect l="17941" t="42745" r="46691" b="40131"/>
          <a:stretch/>
        </p:blipFill>
        <p:spPr>
          <a:xfrm>
            <a:off x="5513294" y="2456330"/>
            <a:ext cx="4312024" cy="1174376"/>
          </a:xfrm>
          <a:prstGeom prst="rect">
            <a:avLst/>
          </a:prstGeom>
        </p:spPr>
      </p:pic>
    </p:spTree>
    <p:extLst>
      <p:ext uri="{BB962C8B-B14F-4D97-AF65-F5344CB8AC3E}">
        <p14:creationId xmlns:p14="http://schemas.microsoft.com/office/powerpoint/2010/main" val="3118639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85CB-7EB3-428F-B401-FC821B49AE97}"/>
              </a:ext>
            </a:extLst>
          </p:cNvPr>
          <p:cNvSpPr>
            <a:spLocks noGrp="1"/>
          </p:cNvSpPr>
          <p:nvPr>
            <p:ph type="title"/>
          </p:nvPr>
        </p:nvSpPr>
        <p:spPr/>
        <p:txBody>
          <a:bodyPr/>
          <a:lstStyle/>
          <a:p>
            <a:r>
              <a:rPr lang="en-IN" dirty="0"/>
              <a:t>Conclusion</a:t>
            </a:r>
          </a:p>
        </p:txBody>
      </p:sp>
      <p:sp>
        <p:nvSpPr>
          <p:cNvPr id="3" name="Picture Placeholder 2">
            <a:extLst>
              <a:ext uri="{FF2B5EF4-FFF2-40B4-BE49-F238E27FC236}">
                <a16:creationId xmlns:a16="http://schemas.microsoft.com/office/drawing/2014/main" id="{27B8BEC7-D391-4B2B-9269-C0C4919A7783}"/>
              </a:ext>
            </a:extLst>
          </p:cNvPr>
          <p:cNvSpPr>
            <a:spLocks noGrp="1"/>
          </p:cNvSpPr>
          <p:nvPr>
            <p:ph type="pic" idx="1"/>
          </p:nvPr>
        </p:nvSpPr>
        <p:spPr/>
      </p:sp>
      <p:sp>
        <p:nvSpPr>
          <p:cNvPr id="4" name="Text Placeholder 3">
            <a:extLst>
              <a:ext uri="{FF2B5EF4-FFF2-40B4-BE49-F238E27FC236}">
                <a16:creationId xmlns:a16="http://schemas.microsoft.com/office/drawing/2014/main" id="{644C4C57-AF4C-4494-93F9-F37E78DA8B69}"/>
              </a:ext>
            </a:extLst>
          </p:cNvPr>
          <p:cNvSpPr>
            <a:spLocks noGrp="1"/>
          </p:cNvSpPr>
          <p:nvPr>
            <p:ph type="body" sz="half" idx="2"/>
          </p:nvPr>
        </p:nvSpPr>
        <p:spPr/>
        <p:txBody>
          <a:bodyPr/>
          <a:lstStyle/>
          <a:p>
            <a:r>
              <a:rPr lang="en-IN" dirty="0"/>
              <a:t>Conclusion is that Defaulter person  less</a:t>
            </a:r>
          </a:p>
          <a:p>
            <a:r>
              <a:rPr lang="en-IN" dirty="0"/>
              <a:t>uses services provided by Telecom service provider. </a:t>
            </a:r>
          </a:p>
        </p:txBody>
      </p:sp>
      <p:pic>
        <p:nvPicPr>
          <p:cNvPr id="6" name="Picture 5">
            <a:extLst>
              <a:ext uri="{FF2B5EF4-FFF2-40B4-BE49-F238E27FC236}">
                <a16:creationId xmlns:a16="http://schemas.microsoft.com/office/drawing/2014/main" id="{D4D9901F-8962-47A9-A9A5-2390EF0FD3EC}"/>
              </a:ext>
            </a:extLst>
          </p:cNvPr>
          <p:cNvPicPr>
            <a:picLocks noChangeAspect="1"/>
          </p:cNvPicPr>
          <p:nvPr/>
        </p:nvPicPr>
        <p:blipFill rotWithShape="1">
          <a:blip r:embed="rId2"/>
          <a:srcRect l="17663" t="22876" r="34633" b="13987"/>
          <a:stretch/>
        </p:blipFill>
        <p:spPr>
          <a:xfrm>
            <a:off x="5262282" y="987426"/>
            <a:ext cx="6089930" cy="5018928"/>
          </a:xfrm>
          <a:prstGeom prst="rect">
            <a:avLst/>
          </a:prstGeom>
        </p:spPr>
      </p:pic>
    </p:spTree>
    <p:extLst>
      <p:ext uri="{BB962C8B-B14F-4D97-AF65-F5344CB8AC3E}">
        <p14:creationId xmlns:p14="http://schemas.microsoft.com/office/powerpoint/2010/main" val="827806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C79AC-CB86-479D-B5A1-C94470DE939C}"/>
              </a:ext>
            </a:extLst>
          </p:cNvPr>
          <p:cNvSpPr>
            <a:spLocks noGrp="1"/>
          </p:cNvSpPr>
          <p:nvPr>
            <p:ph type="title"/>
          </p:nvPr>
        </p:nvSpPr>
        <p:spPr/>
        <p:txBody>
          <a:bodyPr/>
          <a:lstStyle/>
          <a:p>
            <a:r>
              <a:rPr lang="en-IN" dirty="0"/>
              <a:t>Limitation</a:t>
            </a:r>
          </a:p>
        </p:txBody>
      </p:sp>
      <p:sp>
        <p:nvSpPr>
          <p:cNvPr id="6" name="Content Placeholder 5">
            <a:extLst>
              <a:ext uri="{FF2B5EF4-FFF2-40B4-BE49-F238E27FC236}">
                <a16:creationId xmlns:a16="http://schemas.microsoft.com/office/drawing/2014/main" id="{5E324225-CA54-4359-953A-8CDACC30DFB6}"/>
              </a:ext>
            </a:extLst>
          </p:cNvPr>
          <p:cNvSpPr>
            <a:spLocks noGrp="1"/>
          </p:cNvSpPr>
          <p:nvPr>
            <p:ph idx="1"/>
          </p:nvPr>
        </p:nvSpPr>
        <p:spPr/>
        <p:txBody>
          <a:bodyPr/>
          <a:lstStyle/>
          <a:p>
            <a:pPr marL="0" indent="0">
              <a:buNone/>
            </a:pPr>
            <a:r>
              <a:rPr lang="en-IN" dirty="0"/>
              <a:t>Data is big in size, so, it is taking very much time to train and test.</a:t>
            </a:r>
          </a:p>
          <a:p>
            <a:pPr marL="0" indent="0">
              <a:buNone/>
            </a:pPr>
            <a:r>
              <a:rPr lang="en-IN" dirty="0"/>
              <a:t>There is scope to increase </a:t>
            </a:r>
            <a:r>
              <a:rPr lang="en-IN"/>
              <a:t>the  accuracy score </a:t>
            </a:r>
            <a:r>
              <a:rPr lang="en-IN" dirty="0"/>
              <a:t>by tuning different hyperparameters.</a:t>
            </a:r>
          </a:p>
        </p:txBody>
      </p:sp>
    </p:spTree>
    <p:extLst>
      <p:ext uri="{BB962C8B-B14F-4D97-AF65-F5344CB8AC3E}">
        <p14:creationId xmlns:p14="http://schemas.microsoft.com/office/powerpoint/2010/main" val="3913954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E33F-FDAD-4428-BDD6-DE884A1C6162}"/>
              </a:ext>
            </a:extLst>
          </p:cNvPr>
          <p:cNvSpPr>
            <a:spLocks noGrp="1"/>
          </p:cNvSpPr>
          <p:nvPr>
            <p:ph type="title"/>
          </p:nvPr>
        </p:nvSpPr>
        <p:spPr/>
        <p:txBody>
          <a:bodyPr/>
          <a:lstStyle/>
          <a:p>
            <a:r>
              <a:rPr lang="en-IN" sz="4400" dirty="0"/>
              <a:t>Benefits</a:t>
            </a:r>
            <a:r>
              <a:rPr lang="en-IN" dirty="0"/>
              <a:t> </a:t>
            </a:r>
            <a:r>
              <a:rPr lang="en-IN" sz="4400" dirty="0"/>
              <a:t>of</a:t>
            </a:r>
            <a:r>
              <a:rPr lang="en-IN" dirty="0"/>
              <a:t> Micro Credit Default Loan  Use Case</a:t>
            </a:r>
          </a:p>
        </p:txBody>
      </p:sp>
      <p:sp>
        <p:nvSpPr>
          <p:cNvPr id="3" name="Content Placeholder 2">
            <a:extLst>
              <a:ext uri="{FF2B5EF4-FFF2-40B4-BE49-F238E27FC236}">
                <a16:creationId xmlns:a16="http://schemas.microsoft.com/office/drawing/2014/main" id="{7D8F73B8-1564-4F06-BF7C-241DCD201366}"/>
              </a:ext>
            </a:extLst>
          </p:cNvPr>
          <p:cNvSpPr>
            <a:spLocks noGrp="1"/>
          </p:cNvSpPr>
          <p:nvPr>
            <p:ph idx="1"/>
          </p:nvPr>
        </p:nvSpPr>
        <p:spPr/>
        <p:txBody>
          <a:bodyPr/>
          <a:lstStyle/>
          <a:p>
            <a:pPr algn="l" fontAlgn="base">
              <a:buFont typeface="Arial" panose="020B0604020202020204" pitchFamily="34" charset="0"/>
              <a:buChar char="•"/>
            </a:pPr>
            <a:r>
              <a:rPr lang="en-US" sz="1800" b="0" i="0" dirty="0">
                <a:solidFill>
                  <a:srgbClr val="0A0A0A"/>
                </a:solidFill>
                <a:effectLst/>
              </a:rPr>
              <a:t>Improved market penetration</a:t>
            </a:r>
          </a:p>
          <a:p>
            <a:pPr algn="l" fontAlgn="base">
              <a:buFont typeface="Arial" panose="020B0604020202020204" pitchFamily="34" charset="0"/>
              <a:buChar char="•"/>
            </a:pPr>
            <a:r>
              <a:rPr lang="en-US" sz="1800" b="0" i="0" dirty="0">
                <a:solidFill>
                  <a:srgbClr val="0A0A0A"/>
                </a:solidFill>
                <a:effectLst/>
              </a:rPr>
              <a:t>Enhanced control over the distribution</a:t>
            </a:r>
          </a:p>
          <a:p>
            <a:pPr algn="l" fontAlgn="base">
              <a:buFont typeface="Arial" panose="020B0604020202020204" pitchFamily="34" charset="0"/>
              <a:buChar char="•"/>
            </a:pPr>
            <a:r>
              <a:rPr lang="en-US" sz="1800" b="0" i="0" dirty="0">
                <a:solidFill>
                  <a:srgbClr val="0A0A0A"/>
                </a:solidFill>
                <a:effectLst/>
              </a:rPr>
              <a:t>Lower transaction failure rate</a:t>
            </a:r>
          </a:p>
          <a:p>
            <a:pPr algn="l" fontAlgn="base">
              <a:buFont typeface="Arial" panose="020B0604020202020204" pitchFamily="34" charset="0"/>
              <a:buChar char="•"/>
            </a:pPr>
            <a:r>
              <a:rPr lang="en-US" sz="1800" b="0" i="0" dirty="0">
                <a:solidFill>
                  <a:srgbClr val="0A0A0A"/>
                </a:solidFill>
                <a:effectLst/>
              </a:rPr>
              <a:t>Better loyalty of resellers and subscribers</a:t>
            </a:r>
          </a:p>
          <a:p>
            <a:pPr algn="l" fontAlgn="base">
              <a:buFont typeface="Arial" panose="020B0604020202020204" pitchFamily="34" charset="0"/>
              <a:buChar char="•"/>
            </a:pPr>
            <a:r>
              <a:rPr lang="en-US" sz="1800" b="0" i="0" dirty="0">
                <a:solidFill>
                  <a:srgbClr val="0A0A0A"/>
                </a:solidFill>
                <a:effectLst/>
              </a:rPr>
              <a:t>Revenue addition</a:t>
            </a:r>
          </a:p>
          <a:p>
            <a:pPr algn="l" fontAlgn="base">
              <a:buFont typeface="Arial" panose="020B0604020202020204" pitchFamily="34" charset="0"/>
              <a:buChar char="•"/>
            </a:pPr>
            <a:r>
              <a:rPr lang="en-US" sz="1800" b="0" i="0" dirty="0">
                <a:solidFill>
                  <a:srgbClr val="0A0A0A"/>
                </a:solidFill>
                <a:effectLst/>
              </a:rPr>
              <a:t>Service continuation</a:t>
            </a:r>
          </a:p>
          <a:p>
            <a:pPr algn="l" fontAlgn="base">
              <a:buFont typeface="Arial" panose="020B0604020202020204" pitchFamily="34" charset="0"/>
              <a:buChar char="•"/>
            </a:pPr>
            <a:r>
              <a:rPr lang="en-US" sz="1800" b="0" i="0" dirty="0">
                <a:solidFill>
                  <a:srgbClr val="0A0A0A"/>
                </a:solidFill>
                <a:effectLst/>
              </a:rPr>
              <a:t>Highly robust platform with strong support</a:t>
            </a:r>
          </a:p>
          <a:p>
            <a:pPr marL="0" indent="0">
              <a:buNone/>
            </a:pPr>
            <a:br>
              <a:rPr lang="en-US" sz="1200" b="0" i="0" u="none" strike="noStrike" dirty="0">
                <a:solidFill>
                  <a:srgbClr val="000000"/>
                </a:solidFill>
                <a:effectLst/>
                <a:latin typeface="Montserrat" panose="00000500000000000000" pitchFamily="2" charset="0"/>
                <a:hlinkClick r:id="rId2"/>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07823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AC1B-DDAE-42E3-B0F1-0507A91CD46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Exploratory</a:t>
            </a:r>
            <a:r>
              <a:rPr lang="en-US" dirty="0">
                <a:latin typeface="Castellar" panose="020A0402060406010301" pitchFamily="18" charset="0"/>
              </a:rPr>
              <a:t> </a:t>
            </a:r>
            <a:r>
              <a:rPr lang="en-US" dirty="0">
                <a:latin typeface="Arial" panose="020B0604020202020204" pitchFamily="34" charset="0"/>
                <a:cs typeface="Arial" panose="020B0604020202020204" pitchFamily="34" charset="0"/>
              </a:rPr>
              <a:t>Data</a:t>
            </a:r>
            <a:r>
              <a:rPr lang="en-US" dirty="0">
                <a:latin typeface="Castellar" panose="020A0402060406010301" pitchFamily="18" charset="0"/>
              </a:rPr>
              <a:t> </a:t>
            </a:r>
            <a:r>
              <a:rPr lang="en-US" dirty="0">
                <a:latin typeface="Arial" panose="020B0604020202020204" pitchFamily="34" charset="0"/>
                <a:cs typeface="Arial" panose="020B0604020202020204" pitchFamily="34" charset="0"/>
              </a:rPr>
              <a:t>Analysis</a:t>
            </a:r>
            <a:r>
              <a:rPr lang="en-US" dirty="0">
                <a:latin typeface="Castellar" panose="020A0402060406010301" pitchFamily="18" charset="0"/>
              </a:rPr>
              <a:t>(</a:t>
            </a:r>
            <a:r>
              <a:rPr lang="en-US" dirty="0">
                <a:latin typeface="Arial" panose="020B0604020202020204" pitchFamily="34" charset="0"/>
                <a:cs typeface="Arial" panose="020B0604020202020204" pitchFamily="34" charset="0"/>
              </a:rPr>
              <a:t>EDA</a:t>
            </a:r>
            <a:r>
              <a:rPr lang="en-US" dirty="0">
                <a:latin typeface="Castellar" panose="020A0402060406010301" pitchFamily="18" charset="0"/>
              </a:rPr>
              <a:t>)</a:t>
            </a:r>
            <a:endParaRPr lang="en-IN" dirty="0"/>
          </a:p>
        </p:txBody>
      </p:sp>
      <p:sp>
        <p:nvSpPr>
          <p:cNvPr id="3" name="Content Placeholder 2">
            <a:extLst>
              <a:ext uri="{FF2B5EF4-FFF2-40B4-BE49-F238E27FC236}">
                <a16:creationId xmlns:a16="http://schemas.microsoft.com/office/drawing/2014/main" id="{AE0A641A-BBD2-4567-B1AB-015D7057CF14}"/>
              </a:ext>
            </a:extLst>
          </p:cNvPr>
          <p:cNvSpPr>
            <a:spLocks noGrp="1"/>
          </p:cNvSpPr>
          <p:nvPr>
            <p:ph idx="1"/>
          </p:nvPr>
        </p:nvSpPr>
        <p:spPr/>
        <p:txBody>
          <a:bodyPr/>
          <a:lstStyle/>
          <a:p>
            <a:pPr algn="l">
              <a:buFont typeface="+mj-lt"/>
              <a:buAutoNum type="arabicPeriod"/>
            </a:pPr>
            <a:r>
              <a:rPr lang="en-US" sz="2000" b="0" i="0" dirty="0">
                <a:solidFill>
                  <a:srgbClr val="202124"/>
                </a:solidFill>
                <a:effectLst/>
              </a:rPr>
              <a:t>Imported necessary libraries and loaded the dataset.</a:t>
            </a:r>
          </a:p>
          <a:p>
            <a:pPr algn="l">
              <a:buFont typeface="+mj-lt"/>
              <a:buAutoNum type="arabicPeriod"/>
            </a:pPr>
            <a:r>
              <a:rPr lang="en-US" sz="2000" dirty="0">
                <a:solidFill>
                  <a:srgbClr val="202124"/>
                </a:solidFill>
              </a:rPr>
              <a:t>Checked null values.  There is not any null value.</a:t>
            </a:r>
          </a:p>
          <a:p>
            <a:pPr algn="l">
              <a:buFont typeface="+mj-lt"/>
              <a:buAutoNum type="arabicPeriod"/>
            </a:pPr>
            <a:r>
              <a:rPr lang="en-US" sz="2000" dirty="0">
                <a:solidFill>
                  <a:srgbClr val="202124"/>
                </a:solidFill>
              </a:rPr>
              <a:t>Done feature engineering for column pdate, extract day ,month and year.</a:t>
            </a:r>
          </a:p>
          <a:p>
            <a:pPr algn="l">
              <a:buFont typeface="+mj-lt"/>
              <a:buAutoNum type="arabicPeriod"/>
            </a:pPr>
            <a:r>
              <a:rPr lang="en-US" sz="2000" dirty="0">
                <a:solidFill>
                  <a:srgbClr val="202124"/>
                </a:solidFill>
              </a:rPr>
              <a:t>Formatted column msisdn(mobile number of the user),Length is 11,at every 6</a:t>
            </a:r>
            <a:r>
              <a:rPr lang="en-US" sz="2000" baseline="30000" dirty="0">
                <a:solidFill>
                  <a:srgbClr val="202124"/>
                </a:solidFill>
              </a:rPr>
              <a:t>th</a:t>
            </a:r>
            <a:r>
              <a:rPr lang="en-US" sz="2000" dirty="0">
                <a:solidFill>
                  <a:srgbClr val="202124"/>
                </a:solidFill>
              </a:rPr>
              <a:t> place alphabet I</a:t>
            </a:r>
          </a:p>
          <a:p>
            <a:pPr marL="0" indent="0" algn="l">
              <a:buNone/>
            </a:pPr>
            <a:r>
              <a:rPr lang="en-US" sz="2000" dirty="0">
                <a:solidFill>
                  <a:srgbClr val="202124"/>
                </a:solidFill>
              </a:rPr>
              <a:t>Found.</a:t>
            </a:r>
          </a:p>
          <a:p>
            <a:pPr marL="0" indent="0">
              <a:buNone/>
            </a:pPr>
            <a:r>
              <a:rPr lang="en-US" sz="2000" dirty="0">
                <a:solidFill>
                  <a:srgbClr val="202124"/>
                </a:solidFill>
              </a:rPr>
              <a:t>5.</a:t>
            </a:r>
            <a:r>
              <a:rPr lang="en-US" sz="2000" dirty="0">
                <a:solidFill>
                  <a:schemeClr val="tx1">
                    <a:lumMod val="95000"/>
                    <a:lumOff val="5000"/>
                  </a:schemeClr>
                </a:solidFill>
                <a:cs typeface="Arial" panose="020B0604020202020204" pitchFamily="34" charset="0"/>
              </a:rPr>
              <a:t>Performed both univariate and bivariate analysis and </a:t>
            </a:r>
            <a:r>
              <a:rPr lang="en-IN" sz="2000" dirty="0">
                <a:solidFill>
                  <a:schemeClr val="tx1">
                    <a:lumMod val="95000"/>
                    <a:lumOff val="5000"/>
                  </a:schemeClr>
                </a:solidFill>
                <a:cs typeface="Arial" panose="020B0604020202020204" pitchFamily="34" charset="0"/>
              </a:rPr>
              <a:t>v</a:t>
            </a:r>
            <a:r>
              <a:rPr lang="en-IN" sz="2000" dirty="0">
                <a:ea typeface="Calibri" panose="020F0502020204030204" pitchFamily="34" charset="0"/>
                <a:cs typeface="Arial" panose="020B0604020202020204" pitchFamily="34" charset="0"/>
              </a:rPr>
              <a:t>isualized each feature using seaborn and matplotlib libraries by plotting count plot, scatter plot, dist plot, and box plots.</a:t>
            </a:r>
          </a:p>
          <a:p>
            <a:endParaRPr lang="en-IN" sz="1800" dirty="0"/>
          </a:p>
        </p:txBody>
      </p:sp>
    </p:spTree>
    <p:extLst>
      <p:ext uri="{BB962C8B-B14F-4D97-AF65-F5344CB8AC3E}">
        <p14:creationId xmlns:p14="http://schemas.microsoft.com/office/powerpoint/2010/main" val="154701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7214-536C-4697-AC27-1B49CEDB2C61}"/>
              </a:ext>
            </a:extLst>
          </p:cNvPr>
          <p:cNvSpPr>
            <a:spLocks noGrp="1"/>
          </p:cNvSpPr>
          <p:nvPr>
            <p:ph type="title"/>
          </p:nvPr>
        </p:nvSpPr>
        <p:spPr/>
        <p:txBody>
          <a:bodyPr/>
          <a:lstStyle/>
          <a:p>
            <a:r>
              <a:rPr lang="en-US" dirty="0"/>
              <a:t>Data and Assumptions</a:t>
            </a:r>
            <a:endParaRPr lang="en-IN" dirty="0"/>
          </a:p>
        </p:txBody>
      </p:sp>
      <p:sp>
        <p:nvSpPr>
          <p:cNvPr id="3" name="Content Placeholder 2">
            <a:extLst>
              <a:ext uri="{FF2B5EF4-FFF2-40B4-BE49-F238E27FC236}">
                <a16:creationId xmlns:a16="http://schemas.microsoft.com/office/drawing/2014/main" id="{A548FBE3-1E8F-4AA5-A98C-0D03053200BD}"/>
              </a:ext>
            </a:extLst>
          </p:cNvPr>
          <p:cNvSpPr>
            <a:spLocks noGrp="1"/>
          </p:cNvSpPr>
          <p:nvPr>
            <p:ph idx="1"/>
          </p:nvPr>
        </p:nvSpPr>
        <p:spPr/>
        <p:txBody>
          <a:bodyPr>
            <a:normAutofit fontScale="62500" lnSpcReduction="20000"/>
          </a:bodyPr>
          <a:lstStyle/>
          <a:p>
            <a:r>
              <a:rPr lang="en-IN" sz="2900" dirty="0"/>
              <a:t>The given data contains 209593 rows and 37 columns.</a:t>
            </a:r>
          </a:p>
          <a:p>
            <a:r>
              <a:rPr lang="en-US" sz="2900" dirty="0"/>
              <a:t>Columns given and their description are as follows:</a:t>
            </a:r>
          </a:p>
          <a:p>
            <a:pPr marL="0" indent="0">
              <a:buNone/>
            </a:pPr>
            <a:r>
              <a:rPr lang="en-US" sz="2900" dirty="0"/>
              <a:t>1.</a:t>
            </a:r>
            <a:r>
              <a:rPr lang="en-IN" sz="2900" dirty="0"/>
              <a:t>Label-</a:t>
            </a:r>
            <a:r>
              <a:rPr lang="en-US" sz="2900" dirty="0"/>
              <a:t>Flag indicating whether the user paid back the credit amount within 5 days of issuing the loan{1:success, 0:failure}</a:t>
            </a:r>
          </a:p>
          <a:p>
            <a:pPr marL="0" indent="0">
              <a:buNone/>
            </a:pPr>
            <a:r>
              <a:rPr lang="en-US" sz="2900" dirty="0"/>
              <a:t>2. Mobile Number, Age on Cellular Network in days, telecom circle and  date are given.</a:t>
            </a:r>
          </a:p>
          <a:p>
            <a:pPr marL="0" indent="0">
              <a:buNone/>
            </a:pPr>
            <a:r>
              <a:rPr lang="en-US" sz="2900" dirty="0"/>
              <a:t>3. Some of the columns have information regarding number of days till last recharge of main account and data account.</a:t>
            </a:r>
          </a:p>
          <a:p>
            <a:pPr marL="0" indent="0">
              <a:buNone/>
            </a:pPr>
            <a:r>
              <a:rPr lang="en-US" sz="2900" dirty="0"/>
              <a:t>4. Daily amount spent from main account ,averaged over last 30 days and in last 90 days given. Amount is in Indonesian Rupiah.</a:t>
            </a:r>
          </a:p>
          <a:p>
            <a:pPr marL="0" indent="0">
              <a:buNone/>
            </a:pPr>
            <a:r>
              <a:rPr lang="en-US" sz="2900" dirty="0"/>
              <a:t>5.Average main account balance over last 30 days and in last  90 days given.</a:t>
            </a:r>
          </a:p>
          <a:p>
            <a:pPr marL="0" indent="0">
              <a:buNone/>
            </a:pPr>
            <a:r>
              <a:rPr lang="en-US" sz="2900" dirty="0"/>
              <a:t>6.Frequency of main account recharged in  last 30 days and in last 90 days given.</a:t>
            </a:r>
          </a:p>
          <a:p>
            <a:pPr marL="0" indent="0">
              <a:buNone/>
            </a:pPr>
            <a:r>
              <a:rPr lang="en-US" sz="2900" dirty="0"/>
              <a:t>7. Number of times main account and data account got recharged in last 30 days and in last 90 days are given.</a:t>
            </a:r>
          </a:p>
          <a:p>
            <a:pPr marL="0" indent="0">
              <a:buNone/>
            </a:pPr>
            <a:r>
              <a:rPr lang="en-US" sz="2900" dirty="0"/>
              <a:t>8</a:t>
            </a:r>
            <a:endParaRPr lang="en-IN" sz="1800" dirty="0"/>
          </a:p>
          <a:p>
            <a:pPr marL="0" indent="0">
              <a:buNone/>
            </a:pPr>
            <a:r>
              <a:rPr lang="en-US" dirty="0"/>
              <a:t> </a:t>
            </a:r>
            <a:endParaRPr lang="en-IN" dirty="0"/>
          </a:p>
        </p:txBody>
      </p:sp>
    </p:spTree>
    <p:extLst>
      <p:ext uri="{BB962C8B-B14F-4D97-AF65-F5344CB8AC3E}">
        <p14:creationId xmlns:p14="http://schemas.microsoft.com/office/powerpoint/2010/main" val="3898578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61DF-9252-4D58-B1BC-00E4707BC628}"/>
              </a:ext>
            </a:extLst>
          </p:cNvPr>
          <p:cNvSpPr>
            <a:spLocks noGrp="1"/>
          </p:cNvSpPr>
          <p:nvPr>
            <p:ph type="title"/>
          </p:nvPr>
        </p:nvSpPr>
        <p:spPr/>
        <p:txBody>
          <a:bodyPr/>
          <a:lstStyle/>
          <a:p>
            <a:r>
              <a:rPr lang="en-IN" dirty="0"/>
              <a:t>Data and Assumptions continued</a:t>
            </a:r>
          </a:p>
        </p:txBody>
      </p:sp>
      <p:sp>
        <p:nvSpPr>
          <p:cNvPr id="3" name="Content Placeholder 2">
            <a:extLst>
              <a:ext uri="{FF2B5EF4-FFF2-40B4-BE49-F238E27FC236}">
                <a16:creationId xmlns:a16="http://schemas.microsoft.com/office/drawing/2014/main" id="{BA038F41-7F8E-425B-8122-73B73DB7FBB6}"/>
              </a:ext>
            </a:extLst>
          </p:cNvPr>
          <p:cNvSpPr>
            <a:spLocks noGrp="1"/>
          </p:cNvSpPr>
          <p:nvPr>
            <p:ph idx="1"/>
          </p:nvPr>
        </p:nvSpPr>
        <p:spPr>
          <a:xfrm>
            <a:off x="838200" y="1825625"/>
            <a:ext cx="10515600" cy="2325034"/>
          </a:xfrm>
        </p:spPr>
        <p:txBody>
          <a:bodyPr>
            <a:normAutofit lnSpcReduction="10000"/>
          </a:bodyPr>
          <a:lstStyle/>
          <a:p>
            <a:pPr marL="0" indent="0">
              <a:buNone/>
            </a:pPr>
            <a:r>
              <a:rPr lang="en-US" sz="1800" dirty="0"/>
              <a:t>8.Number of loans and Amount of loans taken in last 30 days and in last 90 days given.</a:t>
            </a:r>
          </a:p>
          <a:p>
            <a:pPr marL="0" indent="0">
              <a:buNone/>
            </a:pPr>
            <a:r>
              <a:rPr lang="en-US" sz="1800" dirty="0"/>
              <a:t>9.Maximum amount of loan taken in last 30 days and in last 90 days given.</a:t>
            </a:r>
          </a:p>
          <a:p>
            <a:pPr marL="0" indent="0">
              <a:buNone/>
            </a:pPr>
            <a:r>
              <a:rPr lang="en-US" sz="1800" dirty="0"/>
              <a:t>10.Average payback time in days over last 30 days and in last 90 days given.</a:t>
            </a:r>
          </a:p>
          <a:p>
            <a:pPr marL="0" indent="0">
              <a:buNone/>
            </a:pPr>
            <a:r>
              <a:rPr lang="en-US" sz="1800" dirty="0"/>
              <a:t>11.Median of   amount of recharges  done in main account over last 30 days and over last 90 days are given.</a:t>
            </a:r>
          </a:p>
          <a:p>
            <a:pPr marL="0" indent="0">
              <a:buNone/>
            </a:pPr>
            <a:r>
              <a:rPr lang="en-US" sz="1800" dirty="0"/>
              <a:t>12.Median of main account balance just before recharge in last 30 days and in last 90 days are given.</a:t>
            </a:r>
          </a:p>
          <a:p>
            <a:pPr marL="0" indent="0">
              <a:buNone/>
            </a:pPr>
            <a:r>
              <a:rPr lang="en-US" sz="1800" dirty="0"/>
              <a:t>Assumption :- If Customer pays back the amount of loan taken within 5 days, So He falls into the category of Non Defaulter also gain trust of the loan giving company and will get easily loan next time.</a:t>
            </a:r>
          </a:p>
          <a:p>
            <a:endParaRPr lang="en-IN" dirty="0"/>
          </a:p>
        </p:txBody>
      </p:sp>
    </p:spTree>
    <p:extLst>
      <p:ext uri="{BB962C8B-B14F-4D97-AF65-F5344CB8AC3E}">
        <p14:creationId xmlns:p14="http://schemas.microsoft.com/office/powerpoint/2010/main" val="3836741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668F2E-E0FB-45FE-ACEC-6E8C4719EEDF}"/>
              </a:ext>
            </a:extLst>
          </p:cNvPr>
          <p:cNvSpPr>
            <a:spLocks noGrp="1"/>
          </p:cNvSpPr>
          <p:nvPr>
            <p:ph type="title"/>
          </p:nvPr>
        </p:nvSpPr>
        <p:spPr/>
        <p:txBody>
          <a:bodyPr/>
          <a:lstStyle/>
          <a:p>
            <a:r>
              <a:rPr lang="en-IN" dirty="0"/>
              <a:t>Visualization</a:t>
            </a:r>
          </a:p>
        </p:txBody>
      </p:sp>
      <p:pic>
        <p:nvPicPr>
          <p:cNvPr id="10" name="Content Placeholder 9">
            <a:extLst>
              <a:ext uri="{FF2B5EF4-FFF2-40B4-BE49-F238E27FC236}">
                <a16:creationId xmlns:a16="http://schemas.microsoft.com/office/drawing/2014/main" id="{D1E51278-397B-4202-9066-8EEDAD409B8E}"/>
              </a:ext>
            </a:extLst>
          </p:cNvPr>
          <p:cNvPicPr>
            <a:picLocks noGrp="1" noChangeAspect="1"/>
          </p:cNvPicPr>
          <p:nvPr>
            <p:ph idx="1"/>
          </p:nvPr>
        </p:nvPicPr>
        <p:blipFill rotWithShape="1">
          <a:blip r:embed="rId2"/>
          <a:srcRect l="19001" t="25996" r="9394" b="12292"/>
          <a:stretch/>
        </p:blipFill>
        <p:spPr>
          <a:xfrm>
            <a:off x="6355970" y="2590799"/>
            <a:ext cx="5420931" cy="2628000"/>
          </a:xfrm>
        </p:spPr>
      </p:pic>
      <p:sp>
        <p:nvSpPr>
          <p:cNvPr id="6" name="Text Placeholder 5">
            <a:extLst>
              <a:ext uri="{FF2B5EF4-FFF2-40B4-BE49-F238E27FC236}">
                <a16:creationId xmlns:a16="http://schemas.microsoft.com/office/drawing/2014/main" id="{929D28BB-73A9-49D1-9B35-C5EFCAD13CC0}"/>
              </a:ext>
            </a:extLst>
          </p:cNvPr>
          <p:cNvSpPr>
            <a:spLocks noGrp="1"/>
          </p:cNvSpPr>
          <p:nvPr>
            <p:ph type="body" sz="half" idx="2"/>
          </p:nvPr>
        </p:nvSpPr>
        <p:spPr/>
        <p:txBody>
          <a:bodyPr/>
          <a:lstStyle/>
          <a:p>
            <a:r>
              <a:rPr lang="en-IN" dirty="0"/>
              <a:t>Data Analysis : - </a:t>
            </a:r>
            <a:r>
              <a:rPr lang="en-US" dirty="0"/>
              <a:t>Almost all the column's  data rightly skewed, means outliers are present in almost all columns.</a:t>
            </a:r>
            <a:endParaRPr lang="en-IN" dirty="0"/>
          </a:p>
        </p:txBody>
      </p:sp>
    </p:spTree>
    <p:extLst>
      <p:ext uri="{BB962C8B-B14F-4D97-AF65-F5344CB8AC3E}">
        <p14:creationId xmlns:p14="http://schemas.microsoft.com/office/powerpoint/2010/main" val="2348524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3873</TotalTime>
  <Words>1918</Words>
  <Application>Microsoft Office PowerPoint</Application>
  <PresentationFormat>Widescreen</PresentationFormat>
  <Paragraphs>137</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Castellar</vt:lpstr>
      <vt:lpstr>Montserrat</vt:lpstr>
      <vt:lpstr>Office Theme</vt:lpstr>
      <vt:lpstr>       Micro Credit Loan  Use Case</vt:lpstr>
      <vt:lpstr>Contents</vt:lpstr>
      <vt:lpstr>Problem Statement</vt:lpstr>
      <vt:lpstr>Definition</vt:lpstr>
      <vt:lpstr>Benefits of Micro Credit Default Loan  Use Case</vt:lpstr>
      <vt:lpstr>Exploratory Data Analysis(EDA)</vt:lpstr>
      <vt:lpstr>Data and Assumptions</vt:lpstr>
      <vt:lpstr>Data and Assumptions continued</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Correlation</vt:lpstr>
      <vt:lpstr>Outliers</vt:lpstr>
      <vt:lpstr>Outliers</vt:lpstr>
      <vt:lpstr>Skewness</vt:lpstr>
      <vt:lpstr>Outlier Removal</vt:lpstr>
      <vt:lpstr>Standardization</vt:lpstr>
      <vt:lpstr>Multicollinearity</vt:lpstr>
      <vt:lpstr>Model Building</vt:lpstr>
      <vt:lpstr>Train Test Split and Importing necessary libraries</vt:lpstr>
      <vt:lpstr>KNeighbors Classifier</vt:lpstr>
      <vt:lpstr> KNeighbors Classifier :Confusion Matrix</vt:lpstr>
      <vt:lpstr>DecisionTree Classifier: Classification Report and Confusion Matrix</vt:lpstr>
      <vt:lpstr>AdaBoost Classifier: Classification Report and Confusion Matrix</vt:lpstr>
      <vt:lpstr>RandomForest Classifier: Classification Report and Confusion Matrix</vt:lpstr>
      <vt:lpstr>LogisticRegression Classifier: Classification Report and Confusion Matrix</vt:lpstr>
      <vt:lpstr>Cross Validation</vt:lpstr>
      <vt:lpstr>HyperParameter Tuning</vt:lpstr>
      <vt:lpstr>Roc Auc Curve</vt:lpstr>
      <vt:lpstr>Saving Model</vt:lpstr>
      <vt:lpstr>Conclusion</vt:lpstr>
      <vt:lpstr>Limitation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Micro Credit Default Loan  Use Case</dc:title>
  <dc:creator>Swati Pandey</dc:creator>
  <cp:lastModifiedBy>Swati Pandey</cp:lastModifiedBy>
  <cp:revision>23</cp:revision>
  <dcterms:created xsi:type="dcterms:W3CDTF">2022-02-03T08:10:12Z</dcterms:created>
  <dcterms:modified xsi:type="dcterms:W3CDTF">2022-02-10T08:23:42Z</dcterms:modified>
</cp:coreProperties>
</file>